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Roboto"/>
      <p:regular r:id="rId44"/>
      <p:bold r:id="rId45"/>
      <p:italic r:id="rId46"/>
      <p:boldItalic r:id="rId47"/>
    </p:embeddedFont>
    <p:embeddedFont>
      <p:font typeface="Nunito"/>
      <p:regular r:id="rId48"/>
      <p:bold r:id="rId49"/>
      <p:italic r:id="rId50"/>
      <p:boldItalic r:id="rId51"/>
    </p:embeddedFont>
    <p:embeddedFont>
      <p:font typeface="Montserrat"/>
      <p:regular r:id="rId52"/>
      <p:bold r:id="rId53"/>
      <p:italic r:id="rId54"/>
      <p:boldItalic r:id="rId55"/>
    </p:embeddedFont>
    <p:embeddedFont>
      <p:font typeface="Maven Pro"/>
      <p:regular r:id="rId56"/>
      <p:bold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oboto-regular.fntdata"/><Relationship Id="rId43" Type="http://schemas.openxmlformats.org/officeDocument/2006/relationships/slide" Target="slides/slide38.xml"/><Relationship Id="rId46" Type="http://schemas.openxmlformats.org/officeDocument/2006/relationships/font" Target="fonts/Roboto-italic.fntdata"/><Relationship Id="rId45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Nunito-regular.fntdata"/><Relationship Id="rId47" Type="http://schemas.openxmlformats.org/officeDocument/2006/relationships/font" Target="fonts/Roboto-boldItalic.fntdata"/><Relationship Id="rId49" Type="http://schemas.openxmlformats.org/officeDocument/2006/relationships/font" Target="fonts/Nuni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Nunito-boldItalic.fntdata"/><Relationship Id="rId50" Type="http://schemas.openxmlformats.org/officeDocument/2006/relationships/font" Target="fonts/Nunito-italic.fntdata"/><Relationship Id="rId53" Type="http://schemas.openxmlformats.org/officeDocument/2006/relationships/font" Target="fonts/Montserrat-bold.fntdata"/><Relationship Id="rId52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55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54" Type="http://schemas.openxmlformats.org/officeDocument/2006/relationships/font" Target="fonts/Montserrat-italic.fntdata"/><Relationship Id="rId13" Type="http://schemas.openxmlformats.org/officeDocument/2006/relationships/slide" Target="slides/slide8.xml"/><Relationship Id="rId57" Type="http://schemas.openxmlformats.org/officeDocument/2006/relationships/font" Target="fonts/MavenPro-bold.fntdata"/><Relationship Id="rId12" Type="http://schemas.openxmlformats.org/officeDocument/2006/relationships/slide" Target="slides/slide7.xml"/><Relationship Id="rId56" Type="http://schemas.openxmlformats.org/officeDocument/2006/relationships/font" Target="fonts/MavenPro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fadb47e916_0_2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fadb47e916_0_2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fadb47e916_0_3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fadb47e916_0_3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f7b90879ef_0_8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f7b90879ef_0_8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f7b90879ef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f7b90879ef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adb47e916_0_30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fadb47e916_0_3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7b90879ef_0_9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7b90879ef_0_9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f7b90879e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f7b90879e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f6e59dde3d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f6e59dde3d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 pourtant on trouve que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cb50ffe24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cb50ffe24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f7b90879ef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f7b90879ef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f9e01144e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f9e01144e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fab88e363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fab88e363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voici quelques chifres clés representant les données de la sous faim dans le monde 	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f7b90879ef_0_9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f7b90879ef_0_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f6e59dde3d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f6e59dde3d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fab94ebe0f_0_9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fab94ebe0f_0_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f30396a56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f30396a56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f9e01144e5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f9e01144e5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f71c161912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f71c161912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cb50ffe245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cb50ffe245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fcf49c7bd5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fcf49c7bd5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cb50ffe245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cb50ffe245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cb50ffe245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cb50ffe245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j ai combine entre les deux table avec le naturel join  qui ont les meme cles primaires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dans les des tables on trouve les cles primaire (code pay) j ai selectioner le nb perssonne presente dans la p1 ER TABLE ET population dans la deusieme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fab94ebe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fab94ebe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cb50ffe245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cb50ffe245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cb50ffe245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cb50ffe245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cb50ffe245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cb50ffe245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f9e01144e5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f9e01144e5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fab88e363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fab88e363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f9e01144e5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f9e01144e5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cb50ffe245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cb50ffe245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fab94ebe0f_0_9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fab94ebe0f_0_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fadb47e916_0_3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fadb47e916_0_3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f1e5e89b2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f1e5e89b2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f7b90879e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f7b90879e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remarque que les pays sous nourris se situent en centre d’afrique et </a:t>
            </a:r>
            <a:r>
              <a:rPr lang="fr"/>
              <a:t>représentent</a:t>
            </a:r>
            <a:r>
              <a:rPr lang="fr"/>
              <a:t> les pays dont la population ont un  revenue  </a:t>
            </a:r>
            <a:r>
              <a:rPr lang="fr"/>
              <a:t>inférieur</a:t>
            </a:r>
            <a:r>
              <a:rPr lang="fr"/>
              <a:t> au seuil national de la pauvreté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f7b90879ef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f7b90879ef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pays en s </a:t>
            </a:r>
            <a:r>
              <a:rPr lang="fr"/>
              <a:t>nutrition</a:t>
            </a:r>
            <a:r>
              <a:rPr lang="fr"/>
              <a:t> sont situés dans les zones </a:t>
            </a:r>
            <a:r>
              <a:rPr lang="fr"/>
              <a:t>souffrant</a:t>
            </a:r>
            <a:r>
              <a:rPr lang="fr"/>
              <a:t> des conflits et des </a:t>
            </a:r>
            <a:r>
              <a:rPr lang="fr"/>
              <a:t>guerres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fadb47e916_0_30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fadb47e916_0_3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7b90879ef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7b90879ef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fadb47e916_0_30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fadb47e916_0_30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5.png"/><Relationship Id="rId5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fao.org/3/cb4474en/cb4474en.pdf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9" Type="http://schemas.openxmlformats.org/officeDocument/2006/relationships/hyperlink" Target="https://docs.google.com/spreadsheets/d/1LDsS_qJoViPtIU-QNNjiEgdudNxyQFCfVjmB1M2wyog/edit?usp=sharing" TargetMode="External"/><Relationship Id="rId5" Type="http://schemas.openxmlformats.org/officeDocument/2006/relationships/hyperlink" Target="https://docs.google.com/spreadsheets/d/1v90aAHpfBfToNLPLpCbmzbwzFwgYKneq68DdALTMVS8/edit?usp=sharing" TargetMode="External"/><Relationship Id="rId6" Type="http://schemas.openxmlformats.org/officeDocument/2006/relationships/hyperlink" Target="https://docs.google.com/spreadsheets/d/1JpX2WR-_jSMlM4NPDM44PCq2_KUaf1auk0jbXgUvuIM/edit?usp=sharing" TargetMode="External"/><Relationship Id="rId7" Type="http://schemas.openxmlformats.org/officeDocument/2006/relationships/hyperlink" Target="https://docs.google.com/spreadsheets/d/1PdDsOR6aEcNaoBg3B-VTRJUbSY41DT9mnI8sqTR5l1w/edit?usp=sharing" TargetMode="External"/><Relationship Id="rId8" Type="http://schemas.openxmlformats.org/officeDocument/2006/relationships/hyperlink" Target="https://docs.google.com/spreadsheets/d/1P33eLy7uFi8qgtyhNFoQbtCzfif2e1rZobUcnwfnV-4/edit?usp=sharin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Relationship Id="rId4" Type="http://schemas.openxmlformats.org/officeDocument/2006/relationships/hyperlink" Target="http://localhost/phpmyadmin/url.php?url=https://dev.mysql.com/doc/refman/5.5/en/select.html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26.png"/><Relationship Id="rId6" Type="http://schemas.openxmlformats.org/officeDocument/2006/relationships/hyperlink" Target="http://localhost/phpmyadmin/url.php?url=https://dev.mysql.com/doc/refman/5.5/en/select.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Relationship Id="rId4" Type="http://schemas.openxmlformats.org/officeDocument/2006/relationships/hyperlink" Target="http://localhost/phpmyadmin/url.php?url=https://dev.mysql.com/doc/refman/5.5/en/select.html" TargetMode="External"/><Relationship Id="rId5" Type="http://schemas.openxmlformats.org/officeDocument/2006/relationships/hyperlink" Target="http://localhost/phpmyadmin/url.php?url=https://dev.mysql.com/doc/refman/5.5/en/group-by-functions.html#function_sum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localhost/phpmyadmin/url.php?url=https://dev.mysql.com/doc/refman/5.5/en/select.html" TargetMode="External"/><Relationship Id="rId4" Type="http://schemas.openxmlformats.org/officeDocument/2006/relationships/hyperlink" Target="http://localhost/phpmyadmin/url.php?url=https://dev.mysql.com/doc/refman/5.5/en/group-by-functions.html#function_sum" TargetMode="External"/><Relationship Id="rId5" Type="http://schemas.openxmlformats.org/officeDocument/2006/relationships/image" Target="../media/image33.png"/><Relationship Id="rId6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localhost/phpmyadmin/url.php?url=https://dev.mysql.com/doc/refman/5.5/en/select.html" TargetMode="External"/><Relationship Id="rId4" Type="http://schemas.openxmlformats.org/officeDocument/2006/relationships/hyperlink" Target="http://localhost/phpmyadmin/url.php?url=https://dev.mysql.com/doc/refman/5.5/en/group-by-functions.html#function_sum" TargetMode="External"/><Relationship Id="rId5" Type="http://schemas.openxmlformats.org/officeDocument/2006/relationships/image" Target="../media/image37.png"/><Relationship Id="rId6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Relationship Id="rId4" Type="http://schemas.openxmlformats.org/officeDocument/2006/relationships/hyperlink" Target="http://localhost/phpmyadmin/url.php?url=https://dev.mysql.com/doc/refman/5.5/en/select.html" TargetMode="External"/><Relationship Id="rId5" Type="http://schemas.openxmlformats.org/officeDocument/2006/relationships/hyperlink" Target="http://localhost/phpmyadmin/url.php?url=https://dev.mysql.com/doc/refman/5.5/en/group-by-functions.html#function_sum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Relationship Id="rId4" Type="http://schemas.openxmlformats.org/officeDocument/2006/relationships/hyperlink" Target="http://localhost/phpmyadmin/url.php?url=https://dev.mysql.com/doc/refman/5.5/en/select.html" TargetMode="External"/><Relationship Id="rId5" Type="http://schemas.openxmlformats.org/officeDocument/2006/relationships/hyperlink" Target="http://localhost/phpmyadmin/url.php?url=https://dev.mysql.com/doc/refman/5.5/en/group-by-functions.html#function_sum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Relationship Id="rId4" Type="http://schemas.openxmlformats.org/officeDocument/2006/relationships/hyperlink" Target="http://localhost/phpmyadmin/url.php?url=https://dev.mysql.com/doc/refman/5.5/en/select.html" TargetMode="External"/><Relationship Id="rId5" Type="http://schemas.openxmlformats.org/officeDocument/2006/relationships/hyperlink" Target="http://localhost/phpmyadmin/url.php?url=https://dev.mysql.com/doc/refman/5.5/en/group-by-functions.html#function_sum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Relationship Id="rId5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35A8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>
                <a:latin typeface="Montserrat"/>
                <a:ea typeface="Montserrat"/>
                <a:cs typeface="Montserrat"/>
                <a:sym typeface="Montserrat"/>
              </a:rPr>
              <a:t>Réalisation d’une étude de santé publique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3"/>
          <p:cNvSpPr txBox="1"/>
          <p:nvPr/>
        </p:nvSpPr>
        <p:spPr>
          <a:xfrm>
            <a:off x="976400" y="3748700"/>
            <a:ext cx="42555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Réalisé par: ACHAT Hayat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pays </a:t>
            </a:r>
            <a:r>
              <a:rPr lang="fr"/>
              <a:t>ayant</a:t>
            </a:r>
            <a:r>
              <a:rPr lang="fr"/>
              <a:t> le plus haut ratio </a:t>
            </a:r>
            <a:endParaRPr/>
          </a:p>
        </p:txBody>
      </p:sp>
      <p:sp>
        <p:nvSpPr>
          <p:cNvPr id="408" name="Google Shape;408;p2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2"/>
          <p:cNvSpPr txBox="1"/>
          <p:nvPr/>
        </p:nvSpPr>
        <p:spPr>
          <a:xfrm>
            <a:off x="1138600" y="1329325"/>
            <a:ext cx="3667500" cy="615600"/>
          </a:xfrm>
          <a:prstGeom prst="rect">
            <a:avLst/>
          </a:prstGeom>
          <a:solidFill>
            <a:srgbClr val="0944A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les pays ayant le plus haut ratio de disponibilité en protéine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0" name="Google Shape;410;p22"/>
          <p:cNvSpPr txBox="1"/>
          <p:nvPr/>
        </p:nvSpPr>
        <p:spPr>
          <a:xfrm>
            <a:off x="4877325" y="1329325"/>
            <a:ext cx="3667500" cy="615600"/>
          </a:xfrm>
          <a:prstGeom prst="rect">
            <a:avLst/>
          </a:prstGeom>
          <a:solidFill>
            <a:srgbClr val="0944A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les pays ayant le plus haut ratio de disponibilité calorique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11" name="Google Shape;4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6800" y="1981200"/>
            <a:ext cx="3667500" cy="30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8600" y="1981200"/>
            <a:ext cx="3667500" cy="29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3"/>
          <p:cNvSpPr txBox="1"/>
          <p:nvPr>
            <p:ph type="title"/>
          </p:nvPr>
        </p:nvSpPr>
        <p:spPr>
          <a:xfrm>
            <a:off x="1151400" y="6680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L’équation </a:t>
            </a:r>
            <a:endParaRPr/>
          </a:p>
        </p:txBody>
      </p:sp>
      <p:grpSp>
        <p:nvGrpSpPr>
          <p:cNvPr id="418" name="Google Shape;418;p23"/>
          <p:cNvGrpSpPr/>
          <p:nvPr/>
        </p:nvGrpSpPr>
        <p:grpSpPr>
          <a:xfrm>
            <a:off x="383013" y="1839301"/>
            <a:ext cx="3679200" cy="3135433"/>
            <a:chOff x="3964263" y="1002150"/>
            <a:chExt cx="3679200" cy="3139200"/>
          </a:xfrm>
        </p:grpSpPr>
        <p:sp>
          <p:nvSpPr>
            <p:cNvPr id="419" name="Google Shape;419;p23"/>
            <p:cNvSpPr/>
            <p:nvPr/>
          </p:nvSpPr>
          <p:spPr>
            <a:xfrm>
              <a:off x="3964263" y="1002150"/>
              <a:ext cx="3679200" cy="31392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3"/>
            <p:cNvSpPr txBox="1"/>
            <p:nvPr/>
          </p:nvSpPr>
          <p:spPr>
            <a:xfrm>
              <a:off x="4510125" y="2118841"/>
              <a:ext cx="2021400" cy="60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800">
                  <a:solidFill>
                    <a:schemeClr val="lt1"/>
                  </a:solidFill>
                </a:rPr>
                <a:t>disponibilité intérieure</a:t>
              </a:r>
              <a:endPara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21" name="Google Shape;421;p23"/>
          <p:cNvSpPr/>
          <p:nvPr/>
        </p:nvSpPr>
        <p:spPr>
          <a:xfrm flipH="1">
            <a:off x="4969119" y="1839159"/>
            <a:ext cx="1944600" cy="15696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3"/>
          <p:cNvSpPr/>
          <p:nvPr/>
        </p:nvSpPr>
        <p:spPr>
          <a:xfrm rot="10800000">
            <a:off x="3029288" y="1839159"/>
            <a:ext cx="1944600" cy="15696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3"/>
          <p:cNvSpPr/>
          <p:nvPr/>
        </p:nvSpPr>
        <p:spPr>
          <a:xfrm flipH="1">
            <a:off x="3029288" y="3405188"/>
            <a:ext cx="1944600" cy="15696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3"/>
          <p:cNvSpPr/>
          <p:nvPr/>
        </p:nvSpPr>
        <p:spPr>
          <a:xfrm rot="10800000">
            <a:off x="4969119" y="3405188"/>
            <a:ext cx="1944600" cy="15696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5" name="Google Shape;425;p23"/>
          <p:cNvGrpSpPr/>
          <p:nvPr/>
        </p:nvGrpSpPr>
        <p:grpSpPr>
          <a:xfrm>
            <a:off x="4778218" y="3239971"/>
            <a:ext cx="334125" cy="334078"/>
            <a:chOff x="3157188" y="909150"/>
            <a:chExt cx="470400" cy="470400"/>
          </a:xfrm>
        </p:grpSpPr>
        <p:sp>
          <p:nvSpPr>
            <p:cNvPr id="426" name="Google Shape;426;p23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3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8" name="Google Shape;428;p23"/>
          <p:cNvSpPr txBox="1"/>
          <p:nvPr/>
        </p:nvSpPr>
        <p:spPr>
          <a:xfrm>
            <a:off x="3274075" y="3875650"/>
            <a:ext cx="13530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Semance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9" name="Google Shape;429;p23"/>
          <p:cNvSpPr txBox="1"/>
          <p:nvPr/>
        </p:nvSpPr>
        <p:spPr>
          <a:xfrm>
            <a:off x="3325100" y="2322450"/>
            <a:ext cx="13530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Nourriture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0" name="Google Shape;430;p23"/>
          <p:cNvSpPr txBox="1"/>
          <p:nvPr/>
        </p:nvSpPr>
        <p:spPr>
          <a:xfrm>
            <a:off x="5307325" y="2322450"/>
            <a:ext cx="15069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Aliment pour animaux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1" name="Google Shape;431;p23"/>
          <p:cNvSpPr txBox="1"/>
          <p:nvPr/>
        </p:nvSpPr>
        <p:spPr>
          <a:xfrm>
            <a:off x="5320200" y="3888500"/>
            <a:ext cx="15069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Traitement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" name="Google Shape;432;p23"/>
          <p:cNvSpPr/>
          <p:nvPr/>
        </p:nvSpPr>
        <p:spPr>
          <a:xfrm rot="10800000">
            <a:off x="6915488" y="1839159"/>
            <a:ext cx="1944600" cy="15696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3"/>
          <p:cNvSpPr/>
          <p:nvPr/>
        </p:nvSpPr>
        <p:spPr>
          <a:xfrm flipH="1">
            <a:off x="6915488" y="3405188"/>
            <a:ext cx="1944600" cy="15696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3"/>
          <p:cNvSpPr txBox="1"/>
          <p:nvPr/>
        </p:nvSpPr>
        <p:spPr>
          <a:xfrm>
            <a:off x="7172125" y="2351650"/>
            <a:ext cx="13530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Autre utilisation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5" name="Google Shape;435;p23"/>
          <p:cNvSpPr txBox="1"/>
          <p:nvPr/>
        </p:nvSpPr>
        <p:spPr>
          <a:xfrm>
            <a:off x="7172125" y="3875650"/>
            <a:ext cx="13530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Perte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36" name="Google Shape;436;p23"/>
          <p:cNvGrpSpPr/>
          <p:nvPr/>
        </p:nvGrpSpPr>
        <p:grpSpPr>
          <a:xfrm>
            <a:off x="6759418" y="3239971"/>
            <a:ext cx="334125" cy="334078"/>
            <a:chOff x="3157188" y="909150"/>
            <a:chExt cx="470400" cy="470400"/>
          </a:xfrm>
        </p:grpSpPr>
        <p:sp>
          <p:nvSpPr>
            <p:cNvPr id="437" name="Google Shape;437;p23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3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3" name="Google Shape;443;p24"/>
          <p:cNvGrpSpPr/>
          <p:nvPr/>
        </p:nvGrpSpPr>
        <p:grpSpPr>
          <a:xfrm>
            <a:off x="1373613" y="1382101"/>
            <a:ext cx="3679200" cy="3135433"/>
            <a:chOff x="3964263" y="1002150"/>
            <a:chExt cx="3679200" cy="3139200"/>
          </a:xfrm>
        </p:grpSpPr>
        <p:sp>
          <p:nvSpPr>
            <p:cNvPr id="444" name="Google Shape;444;p24"/>
            <p:cNvSpPr/>
            <p:nvPr/>
          </p:nvSpPr>
          <p:spPr>
            <a:xfrm>
              <a:off x="3964263" y="1002150"/>
              <a:ext cx="3679200" cy="31392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4"/>
            <p:cNvSpPr txBox="1"/>
            <p:nvPr/>
          </p:nvSpPr>
          <p:spPr>
            <a:xfrm>
              <a:off x="4510125" y="2118841"/>
              <a:ext cx="2021400" cy="60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800">
                  <a:solidFill>
                    <a:schemeClr val="lt1"/>
                  </a:solidFill>
                </a:rPr>
                <a:t>disponibilité intérieure</a:t>
              </a:r>
              <a:endPara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46" name="Google Shape;446;p24"/>
          <p:cNvSpPr/>
          <p:nvPr/>
        </p:nvSpPr>
        <p:spPr>
          <a:xfrm flipH="1">
            <a:off x="5959719" y="1381959"/>
            <a:ext cx="1944600" cy="15696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4"/>
          <p:cNvSpPr/>
          <p:nvPr/>
        </p:nvSpPr>
        <p:spPr>
          <a:xfrm rot="10800000">
            <a:off x="4019888" y="1381959"/>
            <a:ext cx="1944600" cy="15696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24"/>
          <p:cNvSpPr/>
          <p:nvPr/>
        </p:nvSpPr>
        <p:spPr>
          <a:xfrm flipH="1">
            <a:off x="4019888" y="2947988"/>
            <a:ext cx="1944600" cy="15696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24"/>
          <p:cNvSpPr/>
          <p:nvPr/>
        </p:nvSpPr>
        <p:spPr>
          <a:xfrm rot="10800000">
            <a:off x="6340719" y="3252788"/>
            <a:ext cx="1944600" cy="15696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0" name="Google Shape;450;p24"/>
          <p:cNvGrpSpPr/>
          <p:nvPr/>
        </p:nvGrpSpPr>
        <p:grpSpPr>
          <a:xfrm>
            <a:off x="5768818" y="2782771"/>
            <a:ext cx="334125" cy="334078"/>
            <a:chOff x="3157188" y="909150"/>
            <a:chExt cx="470400" cy="470400"/>
          </a:xfrm>
        </p:grpSpPr>
        <p:sp>
          <p:nvSpPr>
            <p:cNvPr id="451" name="Google Shape;451;p24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4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3" name="Google Shape;453;p24"/>
          <p:cNvSpPr txBox="1"/>
          <p:nvPr/>
        </p:nvSpPr>
        <p:spPr>
          <a:xfrm>
            <a:off x="4276525" y="1894450"/>
            <a:ext cx="13530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production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24"/>
          <p:cNvSpPr txBox="1"/>
          <p:nvPr/>
        </p:nvSpPr>
        <p:spPr>
          <a:xfrm>
            <a:off x="4276525" y="3418450"/>
            <a:ext cx="13530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importation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24"/>
          <p:cNvSpPr txBox="1"/>
          <p:nvPr/>
        </p:nvSpPr>
        <p:spPr>
          <a:xfrm>
            <a:off x="6297925" y="1865250"/>
            <a:ext cx="15069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variation de stock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6" name="Google Shape;456;p24"/>
          <p:cNvSpPr txBox="1"/>
          <p:nvPr/>
        </p:nvSpPr>
        <p:spPr>
          <a:xfrm>
            <a:off x="6691800" y="3736100"/>
            <a:ext cx="15069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exportation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7" name="Google Shape;457;p24"/>
          <p:cNvSpPr/>
          <p:nvPr/>
        </p:nvSpPr>
        <p:spPr>
          <a:xfrm>
            <a:off x="6253843" y="3170296"/>
            <a:ext cx="334200" cy="334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24"/>
          <p:cNvSpPr/>
          <p:nvPr/>
        </p:nvSpPr>
        <p:spPr>
          <a:xfrm>
            <a:off x="6281738" y="3255950"/>
            <a:ext cx="278400" cy="162900"/>
          </a:xfrm>
          <a:prstGeom prst="mathMinus">
            <a:avLst>
              <a:gd fmla="val 23520" name="adj1"/>
            </a:avLst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24"/>
          <p:cNvSpPr txBox="1"/>
          <p:nvPr>
            <p:ph type="title"/>
          </p:nvPr>
        </p:nvSpPr>
        <p:spPr>
          <a:xfrm>
            <a:off x="11514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L’équation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5"/>
          <p:cNvSpPr txBox="1"/>
          <p:nvPr>
            <p:ph type="title"/>
          </p:nvPr>
        </p:nvSpPr>
        <p:spPr>
          <a:xfrm>
            <a:off x="1303800" y="674775"/>
            <a:ext cx="70305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Arial"/>
                <a:ea typeface="Arial"/>
                <a:cs typeface="Arial"/>
                <a:sym typeface="Arial"/>
              </a:rPr>
              <a:t>Les produits les plus riches en </a:t>
            </a:r>
            <a:r>
              <a:rPr lang="fr" sz="2000">
                <a:latin typeface="Arial"/>
                <a:ea typeface="Arial"/>
                <a:cs typeface="Arial"/>
                <a:sym typeface="Arial"/>
              </a:rPr>
              <a:t>énergie</a:t>
            </a:r>
            <a:r>
              <a:rPr lang="fr" sz="2000">
                <a:latin typeface="Arial"/>
                <a:ea typeface="Arial"/>
                <a:cs typeface="Arial"/>
                <a:sym typeface="Arial"/>
              </a:rPr>
              <a:t> et protéines 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5" name="Google Shape;465;p25"/>
          <p:cNvPicPr preferRelativeResize="0"/>
          <p:nvPr/>
        </p:nvPicPr>
        <p:blipFill rotWithShape="1">
          <a:blip r:embed="rId3">
            <a:alphaModFix/>
          </a:blip>
          <a:srcRect b="0" l="-15400" r="15400" t="0"/>
          <a:stretch/>
        </p:blipFill>
        <p:spPr>
          <a:xfrm>
            <a:off x="1096200" y="2679325"/>
            <a:ext cx="3467100" cy="1649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6" name="Google Shape;466;p25"/>
          <p:cNvGrpSpPr/>
          <p:nvPr/>
        </p:nvGrpSpPr>
        <p:grpSpPr>
          <a:xfrm>
            <a:off x="1068427" y="2035950"/>
            <a:ext cx="3966910" cy="2368875"/>
            <a:chOff x="511623" y="971227"/>
            <a:chExt cx="2629008" cy="3750000"/>
          </a:xfrm>
        </p:grpSpPr>
        <p:sp>
          <p:nvSpPr>
            <p:cNvPr id="467" name="Google Shape;467;p25"/>
            <p:cNvSpPr txBox="1"/>
            <p:nvPr/>
          </p:nvSpPr>
          <p:spPr>
            <a:xfrm>
              <a:off x="511623" y="1312536"/>
              <a:ext cx="2628900" cy="456300"/>
            </a:xfrm>
            <a:prstGeom prst="rect">
              <a:avLst/>
            </a:prstGeom>
            <a:solidFill>
              <a:srgbClr val="2A3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5"/>
            <p:cNvSpPr/>
            <p:nvPr/>
          </p:nvSpPr>
          <p:spPr>
            <a:xfrm>
              <a:off x="511731" y="971227"/>
              <a:ext cx="2628900" cy="3750000"/>
            </a:xfrm>
            <a:prstGeom prst="rect">
              <a:avLst/>
            </a:prstGeom>
            <a:noFill/>
            <a:ln cap="flat" cmpd="sng" w="9525">
              <a:solidFill>
                <a:srgbClr val="2A399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9" name="Google Shape;469;p25"/>
          <p:cNvSpPr txBox="1"/>
          <p:nvPr/>
        </p:nvSpPr>
        <p:spPr>
          <a:xfrm>
            <a:off x="1089225" y="2138850"/>
            <a:ext cx="407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aliments les plus riches en Protéine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70" name="Google Shape;47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825" y="2143350"/>
            <a:ext cx="3781425" cy="1956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1" name="Google Shape;471;p25"/>
          <p:cNvGrpSpPr/>
          <p:nvPr/>
        </p:nvGrpSpPr>
        <p:grpSpPr>
          <a:xfrm>
            <a:off x="5107000" y="2035730"/>
            <a:ext cx="3845187" cy="2368875"/>
            <a:chOff x="511623" y="971227"/>
            <a:chExt cx="2629008" cy="3750000"/>
          </a:xfrm>
        </p:grpSpPr>
        <p:sp>
          <p:nvSpPr>
            <p:cNvPr id="472" name="Google Shape;472;p25"/>
            <p:cNvSpPr txBox="1"/>
            <p:nvPr/>
          </p:nvSpPr>
          <p:spPr>
            <a:xfrm>
              <a:off x="511623" y="1312536"/>
              <a:ext cx="2628900" cy="456300"/>
            </a:xfrm>
            <a:prstGeom prst="rect">
              <a:avLst/>
            </a:prstGeom>
            <a:solidFill>
              <a:srgbClr val="2A3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5"/>
            <p:cNvSpPr/>
            <p:nvPr/>
          </p:nvSpPr>
          <p:spPr>
            <a:xfrm>
              <a:off x="511731" y="971227"/>
              <a:ext cx="2628900" cy="3750000"/>
            </a:xfrm>
            <a:prstGeom prst="rect">
              <a:avLst/>
            </a:prstGeom>
            <a:noFill/>
            <a:ln cap="flat" cmpd="sng" w="9525">
              <a:solidFill>
                <a:srgbClr val="2A399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4" name="Google Shape;474;p25"/>
          <p:cNvSpPr txBox="1"/>
          <p:nvPr/>
        </p:nvSpPr>
        <p:spPr>
          <a:xfrm>
            <a:off x="5050975" y="2115214"/>
            <a:ext cx="394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aliments les plus riches en calories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50" y="1189128"/>
            <a:ext cx="7547100" cy="4262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80" name="Google Shape;48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8525" y="1611693"/>
            <a:ext cx="4783500" cy="3699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81" name="Google Shape;481;p26"/>
          <p:cNvSpPr txBox="1"/>
          <p:nvPr>
            <p:ph type="title"/>
          </p:nvPr>
        </p:nvSpPr>
        <p:spPr>
          <a:xfrm>
            <a:off x="1315650" y="6124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Arial"/>
                <a:ea typeface="Arial"/>
                <a:cs typeface="Arial"/>
                <a:sym typeface="Arial"/>
              </a:rPr>
              <a:t>Personnes</a:t>
            </a:r>
            <a:r>
              <a:rPr lang="fr" sz="2400">
                <a:latin typeface="Arial"/>
                <a:ea typeface="Arial"/>
                <a:cs typeface="Arial"/>
                <a:sym typeface="Arial"/>
              </a:rPr>
              <a:t> pouvant </a:t>
            </a:r>
            <a:r>
              <a:rPr lang="fr" sz="2400">
                <a:latin typeface="Arial"/>
                <a:ea typeface="Arial"/>
                <a:cs typeface="Arial"/>
                <a:sym typeface="Arial"/>
              </a:rPr>
              <a:t>être</a:t>
            </a:r>
            <a:r>
              <a:rPr lang="fr" sz="2400">
                <a:latin typeface="Arial"/>
                <a:ea typeface="Arial"/>
                <a:cs typeface="Arial"/>
                <a:sym typeface="Arial"/>
              </a:rPr>
              <a:t> nourris par: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26"/>
          <p:cNvSpPr/>
          <p:nvPr/>
        </p:nvSpPr>
        <p:spPr>
          <a:xfrm>
            <a:off x="5106675" y="2164300"/>
            <a:ext cx="3292800" cy="2850900"/>
          </a:xfrm>
          <a:prstGeom prst="ellipse">
            <a:avLst/>
          </a:prstGeom>
          <a:solidFill>
            <a:srgbClr val="6D9EEB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26"/>
          <p:cNvSpPr txBox="1"/>
          <p:nvPr/>
        </p:nvSpPr>
        <p:spPr>
          <a:xfrm>
            <a:off x="5491650" y="2894050"/>
            <a:ext cx="22650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fr">
                <a:solidFill>
                  <a:schemeClr val="lt1"/>
                </a:solidFill>
              </a:rPr>
              <a:t>136.78% P  nourris 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en Kg 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de </a:t>
            </a:r>
            <a:r>
              <a:rPr b="1" lang="fr">
                <a:solidFill>
                  <a:schemeClr val="lt1"/>
                </a:solidFill>
              </a:rPr>
              <a:t>protéine</a:t>
            </a:r>
            <a:r>
              <a:rPr b="1" lang="fr">
                <a:solidFill>
                  <a:srgbClr val="2A3990"/>
                </a:solidFill>
              </a:rPr>
              <a:t> </a:t>
            </a:r>
            <a:endParaRPr b="1">
              <a:solidFill>
                <a:srgbClr val="2A399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A399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b="1" lang="fr">
                <a:solidFill>
                  <a:schemeClr val="lt1"/>
                </a:solidFill>
              </a:rPr>
              <a:t>143.67% </a:t>
            </a:r>
            <a:r>
              <a:rPr lang="fr">
                <a:solidFill>
                  <a:schemeClr val="lt1"/>
                </a:solidFill>
              </a:rPr>
              <a:t>nourris en </a:t>
            </a:r>
            <a:r>
              <a:rPr b="1" lang="fr">
                <a:solidFill>
                  <a:schemeClr val="lt1"/>
                </a:solidFill>
              </a:rPr>
              <a:t>énergie</a:t>
            </a:r>
            <a:endParaRPr b="1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</a:rPr>
              <a:t> kcal 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84" name="Google Shape;484;p26"/>
          <p:cNvSpPr txBox="1"/>
          <p:nvPr/>
        </p:nvSpPr>
        <p:spPr>
          <a:xfrm>
            <a:off x="581575" y="3336150"/>
            <a:ext cx="2265000" cy="12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78D8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b="1" lang="fr">
                <a:solidFill>
                  <a:schemeClr val="lt1"/>
                </a:solidFill>
                <a:highlight>
                  <a:srgbClr val="3C78D8"/>
                </a:highlight>
              </a:rPr>
              <a:t>214.17%</a:t>
            </a:r>
            <a:r>
              <a:rPr lang="fr">
                <a:solidFill>
                  <a:schemeClr val="lt1"/>
                </a:solidFill>
                <a:highlight>
                  <a:srgbClr val="3C78D8"/>
                </a:highlight>
              </a:rPr>
              <a:t> de P </a:t>
            </a:r>
            <a:r>
              <a:rPr lang="fr">
                <a:solidFill>
                  <a:schemeClr val="lt1"/>
                </a:solidFill>
                <a:highlight>
                  <a:srgbClr val="3C78D8"/>
                </a:highlight>
              </a:rPr>
              <a:t>nourris</a:t>
            </a:r>
            <a:r>
              <a:rPr lang="fr">
                <a:solidFill>
                  <a:schemeClr val="lt1"/>
                </a:solidFill>
                <a:highlight>
                  <a:srgbClr val="3C78D8"/>
                </a:highlight>
              </a:rPr>
              <a:t> en </a:t>
            </a:r>
            <a:r>
              <a:rPr b="1" lang="fr">
                <a:solidFill>
                  <a:schemeClr val="lt1"/>
                </a:solidFill>
                <a:highlight>
                  <a:srgbClr val="3C78D8"/>
                </a:highlight>
              </a:rPr>
              <a:t>calories</a:t>
            </a:r>
            <a:r>
              <a:rPr lang="fr">
                <a:solidFill>
                  <a:schemeClr val="lt1"/>
                </a:solidFill>
              </a:rPr>
              <a:t> </a:t>
            </a:r>
            <a:endParaRPr>
              <a:highlight>
                <a:srgbClr val="A4C2F4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85" name="Google Shape;48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3926" y="2719425"/>
            <a:ext cx="1512600" cy="1506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86" name="Google Shape;486;p26"/>
          <p:cNvSpPr/>
          <p:nvPr/>
        </p:nvSpPr>
        <p:spPr>
          <a:xfrm>
            <a:off x="7563925" y="2222225"/>
            <a:ext cx="601200" cy="615900"/>
          </a:xfrm>
          <a:prstGeom prst="mathPlus">
            <a:avLst>
              <a:gd fmla="val 23520" name="adj1"/>
            </a:avLst>
          </a:prstGeom>
          <a:solidFill>
            <a:srgbClr val="2A399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6"/>
          <p:cNvSpPr txBox="1"/>
          <p:nvPr/>
        </p:nvSpPr>
        <p:spPr>
          <a:xfrm>
            <a:off x="581575" y="2776625"/>
            <a:ext cx="21204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❖"/>
            </a:pPr>
            <a:r>
              <a:rPr b="1" lang="fr">
                <a:solidFill>
                  <a:srgbClr val="F5F5F5"/>
                </a:solidFill>
                <a:highlight>
                  <a:srgbClr val="3C78D8"/>
                </a:highlight>
              </a:rPr>
              <a:t>256.30%</a:t>
            </a:r>
            <a:r>
              <a:rPr lang="fr">
                <a:solidFill>
                  <a:srgbClr val="F5F5F5"/>
                </a:solidFill>
                <a:highlight>
                  <a:srgbClr val="3C78D8"/>
                </a:highlight>
              </a:rPr>
              <a:t> P nourris en </a:t>
            </a:r>
            <a:r>
              <a:rPr b="1" lang="fr">
                <a:solidFill>
                  <a:srgbClr val="F5F5F5"/>
                </a:solidFill>
                <a:highlight>
                  <a:srgbClr val="3C78D8"/>
                </a:highlight>
              </a:rPr>
              <a:t>protéine</a:t>
            </a:r>
            <a:r>
              <a:rPr lang="fr">
                <a:solidFill>
                  <a:srgbClr val="F5F5F5"/>
                </a:solidFill>
                <a:highlight>
                  <a:srgbClr val="3C78D8"/>
                </a:highlight>
              </a:rPr>
              <a:t> </a:t>
            </a:r>
            <a:endParaRPr sz="1050">
              <a:highlight>
                <a:srgbClr val="3C78D8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5F5F5"/>
                </a:solidFill>
              </a:rPr>
              <a:t>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8" name="Google Shape;488;p26"/>
          <p:cNvSpPr txBox="1"/>
          <p:nvPr/>
        </p:nvSpPr>
        <p:spPr>
          <a:xfrm>
            <a:off x="3096650" y="2670875"/>
            <a:ext cx="2672700" cy="20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Char char="❖"/>
            </a:pPr>
            <a:r>
              <a:rPr b="1" lang="fr">
                <a:solidFill>
                  <a:srgbClr val="333333"/>
                </a:solidFill>
                <a:highlight>
                  <a:srgbClr val="FFE599"/>
                </a:highlight>
              </a:rPr>
              <a:t>195.25%</a:t>
            </a:r>
            <a:r>
              <a:rPr lang="fr">
                <a:solidFill>
                  <a:srgbClr val="333333"/>
                </a:solidFill>
                <a:highlight>
                  <a:srgbClr val="FFE599"/>
                </a:highlight>
              </a:rPr>
              <a:t>  P </a:t>
            </a:r>
            <a:r>
              <a:rPr lang="fr">
                <a:solidFill>
                  <a:srgbClr val="333333"/>
                </a:solidFill>
                <a:highlight>
                  <a:srgbClr val="FFE599"/>
                </a:highlight>
              </a:rPr>
              <a:t> nourris </a:t>
            </a:r>
            <a:endParaRPr>
              <a:solidFill>
                <a:srgbClr val="333333"/>
              </a:solidFill>
              <a:highlight>
                <a:srgbClr val="FFE599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33333"/>
                </a:solidFill>
                <a:highlight>
                  <a:srgbClr val="FFE599"/>
                </a:highlight>
              </a:rPr>
              <a:t>de la </a:t>
            </a:r>
            <a:endParaRPr>
              <a:solidFill>
                <a:srgbClr val="333333"/>
              </a:solidFill>
              <a:highlight>
                <a:srgbClr val="FFE599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333333"/>
                </a:solidFill>
                <a:highlight>
                  <a:srgbClr val="FFE599"/>
                </a:highlight>
              </a:rPr>
              <a:t>dispo en </a:t>
            </a:r>
            <a:r>
              <a:rPr b="1" lang="fr">
                <a:solidFill>
                  <a:srgbClr val="333333"/>
                </a:solidFill>
                <a:highlight>
                  <a:srgbClr val="FFE599"/>
                </a:highlight>
              </a:rPr>
              <a:t>protéines</a:t>
            </a:r>
            <a:endParaRPr b="1">
              <a:solidFill>
                <a:srgbClr val="333333"/>
              </a:solidFill>
              <a:highlight>
                <a:srgbClr val="FFE599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33333"/>
                </a:solidFill>
                <a:highlight>
                  <a:srgbClr val="FFE599"/>
                </a:highlight>
              </a:rPr>
              <a:t> </a:t>
            </a:r>
            <a:endParaRPr>
              <a:solidFill>
                <a:srgbClr val="333333"/>
              </a:solidFill>
              <a:highlight>
                <a:srgbClr val="FFE599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E599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Char char="❖"/>
            </a:pPr>
            <a:r>
              <a:rPr b="1" lang="fr">
                <a:solidFill>
                  <a:srgbClr val="333333"/>
                </a:solidFill>
                <a:highlight>
                  <a:srgbClr val="FFE599"/>
                </a:highlight>
              </a:rPr>
              <a:t>190.45 % </a:t>
            </a:r>
            <a:r>
              <a:rPr lang="fr">
                <a:solidFill>
                  <a:srgbClr val="333333"/>
                </a:solidFill>
                <a:highlight>
                  <a:srgbClr val="FFE599"/>
                </a:highlight>
              </a:rPr>
              <a:t>P nourrir </a:t>
            </a:r>
            <a:endParaRPr>
              <a:solidFill>
                <a:srgbClr val="333333"/>
              </a:solidFill>
              <a:highlight>
                <a:srgbClr val="FFE599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33333"/>
                </a:solidFill>
                <a:highlight>
                  <a:srgbClr val="FFE599"/>
                </a:highlight>
              </a:rPr>
              <a:t>de la </a:t>
            </a:r>
            <a:endParaRPr>
              <a:solidFill>
                <a:srgbClr val="333333"/>
              </a:solidFill>
              <a:highlight>
                <a:srgbClr val="FFE599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333333"/>
                </a:solidFill>
                <a:highlight>
                  <a:srgbClr val="FFE599"/>
                </a:highlight>
              </a:rPr>
              <a:t>dispo en énergie</a:t>
            </a:r>
            <a:endParaRPr b="1">
              <a:solidFill>
                <a:srgbClr val="333333"/>
              </a:solidFill>
              <a:highlight>
                <a:srgbClr val="FFE599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5F5F5"/>
              </a:solidFill>
              <a:highlight>
                <a:srgbClr val="FFE599"/>
              </a:highlight>
            </a:endParaRPr>
          </a:p>
        </p:txBody>
      </p:sp>
      <p:sp>
        <p:nvSpPr>
          <p:cNvPr id="489" name="Google Shape;489;p26"/>
          <p:cNvSpPr txBox="1"/>
          <p:nvPr/>
        </p:nvSpPr>
        <p:spPr>
          <a:xfrm>
            <a:off x="3620638" y="21023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highlight>
                  <a:srgbClr val="FFE599"/>
                </a:highlight>
              </a:rPr>
              <a:t>Les</a:t>
            </a:r>
            <a:r>
              <a:rPr lang="fr" sz="1800">
                <a:solidFill>
                  <a:schemeClr val="dk2"/>
                </a:solidFill>
                <a:highlight>
                  <a:srgbClr val="FFE599"/>
                </a:highlight>
              </a:rPr>
              <a:t> produits </a:t>
            </a:r>
            <a:r>
              <a:rPr b="1" lang="fr" sz="1800">
                <a:solidFill>
                  <a:schemeClr val="dk2"/>
                </a:solidFill>
                <a:highlight>
                  <a:srgbClr val="FFE599"/>
                </a:highlight>
              </a:rPr>
              <a:t>végétaux</a:t>
            </a:r>
            <a:endParaRPr sz="1600">
              <a:solidFill>
                <a:schemeClr val="dk2"/>
              </a:solidFill>
              <a:highlight>
                <a:srgbClr val="FFE599"/>
              </a:highlight>
            </a:endParaRPr>
          </a:p>
        </p:txBody>
      </p:sp>
      <p:sp>
        <p:nvSpPr>
          <p:cNvPr id="490" name="Google Shape;490;p26"/>
          <p:cNvSpPr txBox="1"/>
          <p:nvPr/>
        </p:nvSpPr>
        <p:spPr>
          <a:xfrm>
            <a:off x="935800" y="1943038"/>
            <a:ext cx="30000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highlight>
                  <a:srgbClr val="3C78D8"/>
                </a:highlight>
              </a:rPr>
              <a:t>La disponibilité  </a:t>
            </a:r>
            <a:r>
              <a:rPr lang="fr" sz="1800">
                <a:solidFill>
                  <a:schemeClr val="lt1"/>
                </a:solidFill>
                <a:highlight>
                  <a:srgbClr val="3C78D8"/>
                </a:highlight>
              </a:rPr>
              <a:t>intérieure</a:t>
            </a:r>
            <a:r>
              <a:rPr lang="fr" sz="1800">
                <a:solidFill>
                  <a:schemeClr val="lt1"/>
                </a:solidFill>
                <a:highlight>
                  <a:srgbClr val="3C78D8"/>
                </a:highlight>
              </a:rPr>
              <a:t> mondiale</a:t>
            </a:r>
            <a:endParaRPr sz="1600">
              <a:solidFill>
                <a:schemeClr val="lt1"/>
              </a:solidFill>
              <a:highlight>
                <a:srgbClr val="3C78D8"/>
              </a:highlight>
            </a:endParaRPr>
          </a:p>
        </p:txBody>
      </p:sp>
      <p:pic>
        <p:nvPicPr>
          <p:cNvPr id="491" name="Google Shape;49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6300" y="1537825"/>
            <a:ext cx="1606800" cy="1430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100" y="2185750"/>
            <a:ext cx="3873600" cy="280535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27"/>
          <p:cNvSpPr/>
          <p:nvPr/>
        </p:nvSpPr>
        <p:spPr>
          <a:xfrm>
            <a:off x="4371975" y="1979775"/>
            <a:ext cx="4737900" cy="3139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7"/>
          <p:cNvSpPr/>
          <p:nvPr/>
        </p:nvSpPr>
        <p:spPr>
          <a:xfrm>
            <a:off x="4371975" y="1343925"/>
            <a:ext cx="4737900" cy="521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7"/>
          <p:cNvSpPr/>
          <p:nvPr/>
        </p:nvSpPr>
        <p:spPr>
          <a:xfrm>
            <a:off x="173675" y="1366975"/>
            <a:ext cx="3927000" cy="7182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7"/>
          <p:cNvSpPr txBox="1"/>
          <p:nvPr/>
        </p:nvSpPr>
        <p:spPr>
          <a:xfrm>
            <a:off x="215188" y="1537375"/>
            <a:ext cx="39270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</a:rPr>
              <a:t>les 10 pays ayant le plus faible ratio disponibilité alimentaire/habitant en termes de protéines (en kg) par habitant.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16644"/>
              </a:solidFill>
              <a:highlight>
                <a:srgbClr val="E5E5E5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</a:endParaRPr>
          </a:p>
        </p:txBody>
      </p:sp>
      <p:sp>
        <p:nvSpPr>
          <p:cNvPr id="501" name="Google Shape;501;p27"/>
          <p:cNvSpPr txBox="1"/>
          <p:nvPr/>
        </p:nvSpPr>
        <p:spPr>
          <a:xfrm>
            <a:off x="4519046" y="1293850"/>
            <a:ext cx="2721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Pays en sous nutrition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27"/>
          <p:cNvSpPr/>
          <p:nvPr/>
        </p:nvSpPr>
        <p:spPr>
          <a:xfrm>
            <a:off x="4100675" y="3324750"/>
            <a:ext cx="271500" cy="12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7"/>
          <p:cNvSpPr/>
          <p:nvPr/>
        </p:nvSpPr>
        <p:spPr>
          <a:xfrm>
            <a:off x="173675" y="2115663"/>
            <a:ext cx="3927000" cy="3003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7"/>
          <p:cNvSpPr txBox="1"/>
          <p:nvPr/>
        </p:nvSpPr>
        <p:spPr>
          <a:xfrm>
            <a:off x="1205050" y="605025"/>
            <a:ext cx="7773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333333"/>
                </a:solidFill>
              </a:rPr>
              <a:t>Rapport entre ratio de dispo alim en </a:t>
            </a:r>
            <a:r>
              <a:rPr b="1" lang="fr" sz="2000">
                <a:solidFill>
                  <a:srgbClr val="333333"/>
                </a:solidFill>
              </a:rPr>
              <a:t>protéine et</a:t>
            </a:r>
            <a:r>
              <a:rPr b="1" lang="fr" sz="2000">
                <a:solidFill>
                  <a:srgbClr val="333333"/>
                </a:solidFill>
              </a:rPr>
              <a:t> </a:t>
            </a:r>
            <a:r>
              <a:rPr b="1" lang="fr" sz="2000">
                <a:solidFill>
                  <a:srgbClr val="333333"/>
                </a:solidFill>
              </a:rPr>
              <a:t> les pays sous nourris </a:t>
            </a:r>
            <a:endParaRPr sz="2000">
              <a:solidFill>
                <a:srgbClr val="333333"/>
              </a:solidFill>
            </a:endParaRPr>
          </a:p>
        </p:txBody>
      </p:sp>
      <p:pic>
        <p:nvPicPr>
          <p:cNvPr id="505" name="Google Shape;50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1975" y="1979775"/>
            <a:ext cx="4737900" cy="313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28"/>
          <p:cNvPicPr preferRelativeResize="0"/>
          <p:nvPr/>
        </p:nvPicPr>
        <p:blipFill rotWithShape="1">
          <a:blip r:embed="rId3">
            <a:alphaModFix/>
          </a:blip>
          <a:srcRect b="0" l="-15400" r="15400" t="0"/>
          <a:stretch/>
        </p:blipFill>
        <p:spPr>
          <a:xfrm>
            <a:off x="791400" y="3441325"/>
            <a:ext cx="3467100" cy="1649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1" name="Google Shape;511;p28"/>
          <p:cNvGrpSpPr/>
          <p:nvPr/>
        </p:nvGrpSpPr>
        <p:grpSpPr>
          <a:xfrm>
            <a:off x="458800" y="3015394"/>
            <a:ext cx="4009500" cy="2075250"/>
            <a:chOff x="511623" y="971227"/>
            <a:chExt cx="2629008" cy="3750000"/>
          </a:xfrm>
        </p:grpSpPr>
        <p:sp>
          <p:nvSpPr>
            <p:cNvPr id="512" name="Google Shape;512;p28"/>
            <p:cNvSpPr txBox="1"/>
            <p:nvPr/>
          </p:nvSpPr>
          <p:spPr>
            <a:xfrm>
              <a:off x="511623" y="1312536"/>
              <a:ext cx="2628900" cy="456300"/>
            </a:xfrm>
            <a:prstGeom prst="rect">
              <a:avLst/>
            </a:prstGeom>
            <a:solidFill>
              <a:srgbClr val="2A3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511731" y="971227"/>
              <a:ext cx="2628900" cy="3750000"/>
            </a:xfrm>
            <a:prstGeom prst="rect">
              <a:avLst/>
            </a:prstGeom>
            <a:noFill/>
            <a:ln cap="flat" cmpd="sng" w="9525">
              <a:solidFill>
                <a:srgbClr val="2A399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4" name="Google Shape;514;p28"/>
          <p:cNvSpPr txBox="1"/>
          <p:nvPr/>
        </p:nvSpPr>
        <p:spPr>
          <a:xfrm>
            <a:off x="458788" y="3075025"/>
            <a:ext cx="40095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aliments les plus riches en Protéine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5" name="Google Shape;515;p28"/>
          <p:cNvSpPr txBox="1"/>
          <p:nvPr/>
        </p:nvSpPr>
        <p:spPr>
          <a:xfrm>
            <a:off x="502500" y="1614450"/>
            <a:ext cx="4044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aliments les plus exportés par les payes ayant le plus de population en sous nutrition: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la certain sont parmis les 5 des produits les plus riches en protéines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16" name="Google Shape;516;p28"/>
          <p:cNvSpPr/>
          <p:nvPr/>
        </p:nvSpPr>
        <p:spPr>
          <a:xfrm>
            <a:off x="1308000" y="3896575"/>
            <a:ext cx="741300" cy="2202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cxnSp>
        <p:nvCxnSpPr>
          <p:cNvPr id="517" name="Google Shape;517;p28"/>
          <p:cNvCxnSpPr>
            <a:stCxn id="516" idx="6"/>
            <a:endCxn id="518" idx="2"/>
          </p:cNvCxnSpPr>
          <p:nvPr/>
        </p:nvCxnSpPr>
        <p:spPr>
          <a:xfrm flipH="1" rot="10800000">
            <a:off x="2049300" y="3744475"/>
            <a:ext cx="2992500" cy="26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9" name="Google Shape;519;p28"/>
          <p:cNvSpPr/>
          <p:nvPr/>
        </p:nvSpPr>
        <p:spPr>
          <a:xfrm>
            <a:off x="1308000" y="4506175"/>
            <a:ext cx="1985400" cy="3663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cxnSp>
        <p:nvCxnSpPr>
          <p:cNvPr id="520" name="Google Shape;520;p28"/>
          <p:cNvCxnSpPr>
            <a:stCxn id="519" idx="0"/>
            <a:endCxn id="521" idx="2"/>
          </p:cNvCxnSpPr>
          <p:nvPr/>
        </p:nvCxnSpPr>
        <p:spPr>
          <a:xfrm flipH="1" rot="10800000">
            <a:off x="2300700" y="2784175"/>
            <a:ext cx="2741100" cy="172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2" name="Google Shape;522;p28"/>
          <p:cNvSpPr/>
          <p:nvPr/>
        </p:nvSpPr>
        <p:spPr>
          <a:xfrm>
            <a:off x="4986425" y="1023700"/>
            <a:ext cx="3666600" cy="40107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3" name="Google Shape;52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2975" y="949925"/>
            <a:ext cx="3273450" cy="40107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4" name="Google Shape;524;p28"/>
          <p:cNvGrpSpPr/>
          <p:nvPr/>
        </p:nvGrpSpPr>
        <p:grpSpPr>
          <a:xfrm>
            <a:off x="4986347" y="315443"/>
            <a:ext cx="3666720" cy="697130"/>
            <a:chOff x="424341" y="1602673"/>
            <a:chExt cx="2971410" cy="478469"/>
          </a:xfrm>
        </p:grpSpPr>
        <p:sp>
          <p:nvSpPr>
            <p:cNvPr id="525" name="Google Shape;525;p28"/>
            <p:cNvSpPr txBox="1"/>
            <p:nvPr/>
          </p:nvSpPr>
          <p:spPr>
            <a:xfrm>
              <a:off x="424341" y="1610442"/>
              <a:ext cx="2962200" cy="470700"/>
            </a:xfrm>
            <a:prstGeom prst="rect">
              <a:avLst/>
            </a:prstGeom>
            <a:solidFill>
              <a:srgbClr val="2A3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433551" y="1602673"/>
              <a:ext cx="2962200" cy="470700"/>
            </a:xfrm>
            <a:prstGeom prst="rect">
              <a:avLst/>
            </a:prstGeom>
            <a:noFill/>
            <a:ln cap="flat" cmpd="sng" w="9525">
              <a:solidFill>
                <a:srgbClr val="2A399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7" name="Google Shape;527;p28"/>
          <p:cNvSpPr txBox="1"/>
          <p:nvPr/>
        </p:nvSpPr>
        <p:spPr>
          <a:xfrm>
            <a:off x="5023750" y="333950"/>
            <a:ext cx="37890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Produits exportés par les pays sous nourris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1" name="Google Shape;521;p28"/>
          <p:cNvSpPr/>
          <p:nvPr/>
        </p:nvSpPr>
        <p:spPr>
          <a:xfrm>
            <a:off x="5041800" y="2601175"/>
            <a:ext cx="1985400" cy="3663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518" name="Google Shape;518;p28"/>
          <p:cNvSpPr/>
          <p:nvPr/>
        </p:nvSpPr>
        <p:spPr>
          <a:xfrm>
            <a:off x="5041800" y="3600750"/>
            <a:ext cx="1808100" cy="2874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528" name="Google Shape;528;p28"/>
          <p:cNvSpPr txBox="1"/>
          <p:nvPr/>
        </p:nvSpPr>
        <p:spPr>
          <a:xfrm>
            <a:off x="1146850" y="677075"/>
            <a:ext cx="3789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333333"/>
                </a:solidFill>
              </a:rPr>
              <a:t>Les p</a:t>
            </a:r>
            <a:r>
              <a:rPr b="1" lang="fr" sz="2000">
                <a:solidFill>
                  <a:srgbClr val="333333"/>
                </a:solidFill>
              </a:rPr>
              <a:t>roduits exportés par les pays sous nourris</a:t>
            </a:r>
            <a:endParaRPr b="1" sz="2000">
              <a:solidFill>
                <a:srgbClr val="333333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4975" y="949925"/>
            <a:ext cx="3273450" cy="401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1840" y="1938775"/>
            <a:ext cx="1733550" cy="309562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29"/>
          <p:cNvSpPr/>
          <p:nvPr/>
        </p:nvSpPr>
        <p:spPr>
          <a:xfrm>
            <a:off x="1126775" y="2234925"/>
            <a:ext cx="1628700" cy="27993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29"/>
          <p:cNvSpPr/>
          <p:nvPr/>
        </p:nvSpPr>
        <p:spPr>
          <a:xfrm>
            <a:off x="1126775" y="1856738"/>
            <a:ext cx="1628700" cy="4107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</a:rPr>
              <a:t>Céréales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537" name="Google Shape;537;p29"/>
          <p:cNvSpPr txBox="1"/>
          <p:nvPr>
            <p:ph type="title"/>
          </p:nvPr>
        </p:nvSpPr>
        <p:spPr>
          <a:xfrm>
            <a:off x="1056750" y="6872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Arial"/>
                <a:ea typeface="Arial"/>
                <a:cs typeface="Arial"/>
                <a:sym typeface="Arial"/>
              </a:rPr>
              <a:t>Les produits les plus exportés par les 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Arial"/>
                <a:ea typeface="Arial"/>
                <a:cs typeface="Arial"/>
                <a:sym typeface="Arial"/>
              </a:rPr>
              <a:t>pays en s nutrition sont des céréales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29"/>
          <p:cNvSpPr/>
          <p:nvPr/>
        </p:nvSpPr>
        <p:spPr>
          <a:xfrm>
            <a:off x="5895295" y="1970625"/>
            <a:ext cx="1733400" cy="223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29"/>
          <p:cNvSpPr/>
          <p:nvPr/>
        </p:nvSpPr>
        <p:spPr>
          <a:xfrm>
            <a:off x="5938150" y="2478525"/>
            <a:ext cx="2377500" cy="153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9"/>
          <p:cNvSpPr/>
          <p:nvPr/>
        </p:nvSpPr>
        <p:spPr>
          <a:xfrm>
            <a:off x="5945977" y="1509226"/>
            <a:ext cx="1820400" cy="223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1" name="Google Shape;541;p29"/>
          <p:cNvCxnSpPr/>
          <p:nvPr/>
        </p:nvCxnSpPr>
        <p:spPr>
          <a:xfrm>
            <a:off x="2768675" y="2479075"/>
            <a:ext cx="3165300" cy="7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2" name="Google Shape;542;p29"/>
          <p:cNvCxnSpPr/>
          <p:nvPr/>
        </p:nvCxnSpPr>
        <p:spPr>
          <a:xfrm flipH="1" rot="10800000">
            <a:off x="2748600" y="2096750"/>
            <a:ext cx="3113100" cy="69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3" name="Google Shape;543;p29"/>
          <p:cNvSpPr/>
          <p:nvPr/>
        </p:nvSpPr>
        <p:spPr>
          <a:xfrm>
            <a:off x="5900100" y="1023700"/>
            <a:ext cx="3174000" cy="40107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4" name="Google Shape;544;p29"/>
          <p:cNvGrpSpPr/>
          <p:nvPr/>
        </p:nvGrpSpPr>
        <p:grpSpPr>
          <a:xfrm>
            <a:off x="5900071" y="333978"/>
            <a:ext cx="3174061" cy="697130"/>
            <a:chOff x="424341" y="1602673"/>
            <a:chExt cx="2971410" cy="478469"/>
          </a:xfrm>
        </p:grpSpPr>
        <p:sp>
          <p:nvSpPr>
            <p:cNvPr id="545" name="Google Shape;545;p29"/>
            <p:cNvSpPr txBox="1"/>
            <p:nvPr/>
          </p:nvSpPr>
          <p:spPr>
            <a:xfrm>
              <a:off x="424341" y="1610442"/>
              <a:ext cx="2962200" cy="470700"/>
            </a:xfrm>
            <a:prstGeom prst="rect">
              <a:avLst/>
            </a:prstGeom>
            <a:solidFill>
              <a:srgbClr val="2A3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9"/>
            <p:cNvSpPr/>
            <p:nvPr/>
          </p:nvSpPr>
          <p:spPr>
            <a:xfrm>
              <a:off x="433551" y="1602673"/>
              <a:ext cx="2962200" cy="470700"/>
            </a:xfrm>
            <a:prstGeom prst="rect">
              <a:avLst/>
            </a:prstGeom>
            <a:noFill/>
            <a:ln cap="flat" cmpd="sng" w="9525">
              <a:solidFill>
                <a:srgbClr val="2A399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7" name="Google Shape;547;p29"/>
          <p:cNvSpPr txBox="1"/>
          <p:nvPr/>
        </p:nvSpPr>
        <p:spPr>
          <a:xfrm>
            <a:off x="5823900" y="333950"/>
            <a:ext cx="25716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Produits exportés par</a:t>
            </a:r>
            <a:endParaRPr b="1"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les pays sous nourris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48" name="Google Shape;548;p29"/>
          <p:cNvCxnSpPr/>
          <p:nvPr/>
        </p:nvCxnSpPr>
        <p:spPr>
          <a:xfrm flipH="1" rot="10800000">
            <a:off x="2794950" y="1621825"/>
            <a:ext cx="3124800" cy="171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325" y="3345900"/>
            <a:ext cx="3933825" cy="1538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4" name="Google Shape;554;p30"/>
          <p:cNvGrpSpPr/>
          <p:nvPr/>
        </p:nvGrpSpPr>
        <p:grpSpPr>
          <a:xfrm>
            <a:off x="382600" y="3087307"/>
            <a:ext cx="4240327" cy="1873500"/>
            <a:chOff x="511623" y="971227"/>
            <a:chExt cx="2629008" cy="3750000"/>
          </a:xfrm>
        </p:grpSpPr>
        <p:sp>
          <p:nvSpPr>
            <p:cNvPr id="555" name="Google Shape;555;p30"/>
            <p:cNvSpPr txBox="1"/>
            <p:nvPr/>
          </p:nvSpPr>
          <p:spPr>
            <a:xfrm>
              <a:off x="511623" y="1312536"/>
              <a:ext cx="2628900" cy="456300"/>
            </a:xfrm>
            <a:prstGeom prst="rect">
              <a:avLst/>
            </a:prstGeom>
            <a:solidFill>
              <a:srgbClr val="2A3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0"/>
            <p:cNvSpPr/>
            <p:nvPr/>
          </p:nvSpPr>
          <p:spPr>
            <a:xfrm>
              <a:off x="511731" y="971227"/>
              <a:ext cx="2628900" cy="3750000"/>
            </a:xfrm>
            <a:prstGeom prst="rect">
              <a:avLst/>
            </a:prstGeom>
            <a:noFill/>
            <a:ln cap="flat" cmpd="sng" w="9525">
              <a:solidFill>
                <a:srgbClr val="2A399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7" name="Google Shape;557;p30"/>
          <p:cNvSpPr/>
          <p:nvPr/>
        </p:nvSpPr>
        <p:spPr>
          <a:xfrm>
            <a:off x="5471525" y="645300"/>
            <a:ext cx="3602700" cy="43890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8" name="Google Shape;55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5725" y="546513"/>
            <a:ext cx="3602700" cy="4414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0"/>
          <p:cNvPicPr preferRelativeResize="0"/>
          <p:nvPr/>
        </p:nvPicPr>
        <p:blipFill rotWithShape="1">
          <a:blip r:embed="rId5">
            <a:alphaModFix/>
          </a:blip>
          <a:srcRect b="5719" l="0" r="0" t="-5720"/>
          <a:stretch/>
        </p:blipFill>
        <p:spPr>
          <a:xfrm>
            <a:off x="585525" y="1754388"/>
            <a:ext cx="3871300" cy="133290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30"/>
          <p:cNvSpPr/>
          <p:nvPr/>
        </p:nvSpPr>
        <p:spPr>
          <a:xfrm>
            <a:off x="6155800" y="1194175"/>
            <a:ext cx="1267500" cy="260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30"/>
          <p:cNvSpPr/>
          <p:nvPr/>
        </p:nvSpPr>
        <p:spPr>
          <a:xfrm>
            <a:off x="6155800" y="1449588"/>
            <a:ext cx="1267500" cy="260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0"/>
          <p:cNvSpPr/>
          <p:nvPr/>
        </p:nvSpPr>
        <p:spPr>
          <a:xfrm>
            <a:off x="5536525" y="3461100"/>
            <a:ext cx="1885200" cy="356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30"/>
          <p:cNvSpPr/>
          <p:nvPr/>
        </p:nvSpPr>
        <p:spPr>
          <a:xfrm>
            <a:off x="5615725" y="3764500"/>
            <a:ext cx="1671300" cy="404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4" name="Google Shape;564;p30"/>
          <p:cNvCxnSpPr/>
          <p:nvPr/>
        </p:nvCxnSpPr>
        <p:spPr>
          <a:xfrm flipH="1">
            <a:off x="4629325" y="3966550"/>
            <a:ext cx="1062600" cy="38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5" name="Google Shape;565;p30"/>
          <p:cNvCxnSpPr>
            <a:stCxn id="566" idx="2"/>
            <a:endCxn id="567" idx="3"/>
          </p:cNvCxnSpPr>
          <p:nvPr/>
        </p:nvCxnSpPr>
        <p:spPr>
          <a:xfrm flipH="1">
            <a:off x="4622950" y="987750"/>
            <a:ext cx="1313700" cy="139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8" name="Google Shape;568;p30"/>
          <p:cNvCxnSpPr>
            <a:stCxn id="560" idx="2"/>
            <a:endCxn id="556" idx="3"/>
          </p:cNvCxnSpPr>
          <p:nvPr/>
        </p:nvCxnSpPr>
        <p:spPr>
          <a:xfrm flipH="1">
            <a:off x="4622800" y="1324525"/>
            <a:ext cx="1533000" cy="269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69" name="Google Shape;569;p30"/>
          <p:cNvGrpSpPr/>
          <p:nvPr/>
        </p:nvGrpSpPr>
        <p:grpSpPr>
          <a:xfrm>
            <a:off x="382600" y="1316181"/>
            <a:ext cx="4240327" cy="2125125"/>
            <a:chOff x="511623" y="971227"/>
            <a:chExt cx="2629008" cy="3750000"/>
          </a:xfrm>
        </p:grpSpPr>
        <p:sp>
          <p:nvSpPr>
            <p:cNvPr id="570" name="Google Shape;570;p30"/>
            <p:cNvSpPr txBox="1"/>
            <p:nvPr/>
          </p:nvSpPr>
          <p:spPr>
            <a:xfrm>
              <a:off x="511623" y="1312536"/>
              <a:ext cx="2628900" cy="456300"/>
            </a:xfrm>
            <a:prstGeom prst="rect">
              <a:avLst/>
            </a:prstGeom>
            <a:solidFill>
              <a:srgbClr val="2A3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0"/>
            <p:cNvSpPr/>
            <p:nvPr/>
          </p:nvSpPr>
          <p:spPr>
            <a:xfrm>
              <a:off x="511731" y="971227"/>
              <a:ext cx="2628900" cy="3750000"/>
            </a:xfrm>
            <a:prstGeom prst="rect">
              <a:avLst/>
            </a:prstGeom>
            <a:noFill/>
            <a:ln cap="flat" cmpd="sng" w="9525">
              <a:solidFill>
                <a:srgbClr val="2A399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1" name="Google Shape;571;p30"/>
          <p:cNvSpPr txBox="1"/>
          <p:nvPr/>
        </p:nvSpPr>
        <p:spPr>
          <a:xfrm>
            <a:off x="306400" y="1398625"/>
            <a:ext cx="44529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plus haut ration autre usage /nourriture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2" name="Google Shape;572;p30"/>
          <p:cNvSpPr txBox="1"/>
          <p:nvPr/>
        </p:nvSpPr>
        <p:spPr>
          <a:xfrm>
            <a:off x="106825" y="3151225"/>
            <a:ext cx="46938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   plus haut ration alim_anim /nourriture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3" name="Google Shape;573;p30"/>
          <p:cNvSpPr txBox="1"/>
          <p:nvPr>
            <p:ph type="title"/>
          </p:nvPr>
        </p:nvSpPr>
        <p:spPr>
          <a:xfrm>
            <a:off x="1103050" y="645300"/>
            <a:ext cx="44448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>
                <a:latin typeface="Montserrat"/>
                <a:ea typeface="Montserrat"/>
                <a:cs typeface="Montserrat"/>
                <a:sym typeface="Montserrat"/>
              </a:rPr>
              <a:t>la finalité des produits exportés</a:t>
            </a:r>
            <a:endParaRPr sz="3200"/>
          </a:p>
        </p:txBody>
      </p:sp>
      <p:cxnSp>
        <p:nvCxnSpPr>
          <p:cNvPr id="574" name="Google Shape;574;p30"/>
          <p:cNvCxnSpPr/>
          <p:nvPr/>
        </p:nvCxnSpPr>
        <p:spPr>
          <a:xfrm flipH="1">
            <a:off x="4432475" y="1636487"/>
            <a:ext cx="1783500" cy="105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5" name="Google Shape;575;p30"/>
          <p:cNvCxnSpPr/>
          <p:nvPr/>
        </p:nvCxnSpPr>
        <p:spPr>
          <a:xfrm flipH="1">
            <a:off x="4629400" y="1324525"/>
            <a:ext cx="1602600" cy="166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6" name="Google Shape;566;p30"/>
          <p:cNvSpPr/>
          <p:nvPr/>
        </p:nvSpPr>
        <p:spPr>
          <a:xfrm>
            <a:off x="5936650" y="809400"/>
            <a:ext cx="1426500" cy="356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6" name="Google Shape;576;p30"/>
          <p:cNvCxnSpPr/>
          <p:nvPr/>
        </p:nvCxnSpPr>
        <p:spPr>
          <a:xfrm flipH="1" rot="10800000">
            <a:off x="4642225" y="3639450"/>
            <a:ext cx="970500" cy="105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77" name="Google Shape;577;p30"/>
          <p:cNvGrpSpPr/>
          <p:nvPr/>
        </p:nvGrpSpPr>
        <p:grpSpPr>
          <a:xfrm>
            <a:off x="5471531" y="71965"/>
            <a:ext cx="3477144" cy="697130"/>
            <a:chOff x="424341" y="1602673"/>
            <a:chExt cx="2971410" cy="478469"/>
          </a:xfrm>
        </p:grpSpPr>
        <p:sp>
          <p:nvSpPr>
            <p:cNvPr id="578" name="Google Shape;578;p30"/>
            <p:cNvSpPr txBox="1"/>
            <p:nvPr/>
          </p:nvSpPr>
          <p:spPr>
            <a:xfrm>
              <a:off x="424341" y="1610442"/>
              <a:ext cx="2962200" cy="470700"/>
            </a:xfrm>
            <a:prstGeom prst="rect">
              <a:avLst/>
            </a:prstGeom>
            <a:solidFill>
              <a:srgbClr val="2A3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0"/>
            <p:cNvSpPr/>
            <p:nvPr/>
          </p:nvSpPr>
          <p:spPr>
            <a:xfrm>
              <a:off x="433551" y="1602673"/>
              <a:ext cx="2962200" cy="470700"/>
            </a:xfrm>
            <a:prstGeom prst="rect">
              <a:avLst/>
            </a:prstGeom>
            <a:noFill/>
            <a:ln cap="flat" cmpd="sng" w="9525">
              <a:solidFill>
                <a:srgbClr val="2A399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0" name="Google Shape;580;p30"/>
          <p:cNvSpPr txBox="1"/>
          <p:nvPr/>
        </p:nvSpPr>
        <p:spPr>
          <a:xfrm>
            <a:off x="5488000" y="27025"/>
            <a:ext cx="34773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Produits exportés par les pays s_nourris 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8775" y="949925"/>
            <a:ext cx="3273450" cy="4010724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31"/>
          <p:cNvSpPr/>
          <p:nvPr/>
        </p:nvSpPr>
        <p:spPr>
          <a:xfrm>
            <a:off x="5823900" y="1023700"/>
            <a:ext cx="3174000" cy="40107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7" name="Google Shape;587;p31"/>
          <p:cNvGrpSpPr/>
          <p:nvPr/>
        </p:nvGrpSpPr>
        <p:grpSpPr>
          <a:xfrm>
            <a:off x="5823871" y="333978"/>
            <a:ext cx="3174061" cy="697130"/>
            <a:chOff x="424341" y="1602673"/>
            <a:chExt cx="2971410" cy="478469"/>
          </a:xfrm>
        </p:grpSpPr>
        <p:sp>
          <p:nvSpPr>
            <p:cNvPr id="588" name="Google Shape;588;p31"/>
            <p:cNvSpPr txBox="1"/>
            <p:nvPr/>
          </p:nvSpPr>
          <p:spPr>
            <a:xfrm>
              <a:off x="424341" y="1610442"/>
              <a:ext cx="2962200" cy="470700"/>
            </a:xfrm>
            <a:prstGeom prst="rect">
              <a:avLst/>
            </a:prstGeom>
            <a:solidFill>
              <a:srgbClr val="2A3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433551" y="1602673"/>
              <a:ext cx="2962200" cy="470700"/>
            </a:xfrm>
            <a:prstGeom prst="rect">
              <a:avLst/>
            </a:prstGeom>
            <a:noFill/>
            <a:ln cap="flat" cmpd="sng" w="9525">
              <a:solidFill>
                <a:srgbClr val="2A399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0" name="Google Shape;590;p31"/>
          <p:cNvSpPr txBox="1"/>
          <p:nvPr/>
        </p:nvSpPr>
        <p:spPr>
          <a:xfrm>
            <a:off x="5747700" y="333950"/>
            <a:ext cx="25716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Produits exportés par</a:t>
            </a:r>
            <a:endParaRPr b="1"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les pays sous nourris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1" name="Google Shape;59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763" y="1754393"/>
            <a:ext cx="4351626" cy="3299932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31"/>
          <p:cNvSpPr txBox="1"/>
          <p:nvPr>
            <p:ph type="title"/>
          </p:nvPr>
        </p:nvSpPr>
        <p:spPr>
          <a:xfrm>
            <a:off x="1103050" y="645300"/>
            <a:ext cx="44448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>
                <a:latin typeface="Montserrat"/>
                <a:ea typeface="Montserrat"/>
                <a:cs typeface="Montserrat"/>
                <a:sym typeface="Montserrat"/>
              </a:rPr>
              <a:t>la finalité des produits </a:t>
            </a:r>
            <a:r>
              <a:rPr lang="fr" sz="2000">
                <a:latin typeface="Montserrat"/>
                <a:ea typeface="Montserrat"/>
                <a:cs typeface="Montserrat"/>
                <a:sym typeface="Montserrat"/>
              </a:rPr>
              <a:t>exportés</a:t>
            </a:r>
            <a:endParaRPr sz="3200"/>
          </a:p>
        </p:txBody>
      </p:sp>
      <p:grpSp>
        <p:nvGrpSpPr>
          <p:cNvPr id="593" name="Google Shape;593;p31"/>
          <p:cNvGrpSpPr/>
          <p:nvPr/>
        </p:nvGrpSpPr>
        <p:grpSpPr>
          <a:xfrm>
            <a:off x="749877" y="1095990"/>
            <a:ext cx="4324888" cy="697130"/>
            <a:chOff x="424341" y="1602673"/>
            <a:chExt cx="2971410" cy="478469"/>
          </a:xfrm>
        </p:grpSpPr>
        <p:sp>
          <p:nvSpPr>
            <p:cNvPr id="594" name="Google Shape;594;p31"/>
            <p:cNvSpPr txBox="1"/>
            <p:nvPr/>
          </p:nvSpPr>
          <p:spPr>
            <a:xfrm>
              <a:off x="424341" y="1610442"/>
              <a:ext cx="2962200" cy="470700"/>
            </a:xfrm>
            <a:prstGeom prst="rect">
              <a:avLst/>
            </a:prstGeom>
            <a:solidFill>
              <a:srgbClr val="2A3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433551" y="1602673"/>
              <a:ext cx="2962200" cy="470700"/>
            </a:xfrm>
            <a:prstGeom prst="rect">
              <a:avLst/>
            </a:prstGeom>
            <a:noFill/>
            <a:ln cap="flat" cmpd="sng" w="9525">
              <a:solidFill>
                <a:srgbClr val="2A399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6" name="Google Shape;596;p31"/>
          <p:cNvSpPr txBox="1"/>
          <p:nvPr/>
        </p:nvSpPr>
        <p:spPr>
          <a:xfrm>
            <a:off x="723175" y="1095950"/>
            <a:ext cx="43248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Produits les plus utilisés pour d’autres usage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7" name="Google Shape;597;p31"/>
          <p:cNvSpPr/>
          <p:nvPr/>
        </p:nvSpPr>
        <p:spPr>
          <a:xfrm>
            <a:off x="718500" y="1095950"/>
            <a:ext cx="4351500" cy="40908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8" name="Google Shape;598;p31"/>
          <p:cNvCxnSpPr>
            <a:stCxn id="599" idx="2"/>
          </p:cNvCxnSpPr>
          <p:nvPr/>
        </p:nvCxnSpPr>
        <p:spPr>
          <a:xfrm flipH="1">
            <a:off x="5093050" y="1368750"/>
            <a:ext cx="843600" cy="14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9" name="Google Shape;599;p31"/>
          <p:cNvSpPr/>
          <p:nvPr/>
        </p:nvSpPr>
        <p:spPr>
          <a:xfrm>
            <a:off x="5936650" y="1190400"/>
            <a:ext cx="1426500" cy="356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0" name="Google Shape;600;p31"/>
          <p:cNvCxnSpPr>
            <a:stCxn id="601" idx="2"/>
          </p:cNvCxnSpPr>
          <p:nvPr/>
        </p:nvCxnSpPr>
        <p:spPr>
          <a:xfrm flipH="1">
            <a:off x="5045650" y="1902150"/>
            <a:ext cx="1043400" cy="294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1" name="Google Shape;601;p31"/>
          <p:cNvSpPr/>
          <p:nvPr/>
        </p:nvSpPr>
        <p:spPr>
          <a:xfrm>
            <a:off x="6089050" y="1723800"/>
            <a:ext cx="1426500" cy="356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Chiffres clés</a:t>
            </a:r>
            <a:endParaRPr/>
          </a:p>
        </p:txBody>
      </p:sp>
      <p:grpSp>
        <p:nvGrpSpPr>
          <p:cNvPr id="284" name="Google Shape;284;p14"/>
          <p:cNvGrpSpPr/>
          <p:nvPr/>
        </p:nvGrpSpPr>
        <p:grpSpPr>
          <a:xfrm>
            <a:off x="3551275" y="1331525"/>
            <a:ext cx="3076865" cy="1728853"/>
            <a:chOff x="4493970" y="1857800"/>
            <a:chExt cx="3489300" cy="1728853"/>
          </a:xfrm>
        </p:grpSpPr>
        <p:sp>
          <p:nvSpPr>
            <p:cNvPr id="285" name="Google Shape;285;p14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6" name="Google Shape;286;p14"/>
            <p:cNvGrpSpPr/>
            <p:nvPr/>
          </p:nvGrpSpPr>
          <p:grpSpPr>
            <a:xfrm>
              <a:off x="4493970" y="1857800"/>
              <a:ext cx="3489300" cy="1728853"/>
              <a:chOff x="4493970" y="1857800"/>
              <a:chExt cx="3489300" cy="1728853"/>
            </a:xfrm>
          </p:grpSpPr>
          <p:grpSp>
            <p:nvGrpSpPr>
              <p:cNvPr id="287" name="Google Shape;287;p14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288" name="Google Shape;288;p14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289" name="Google Shape;289;p14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90" name="Google Shape;290;p14"/>
              <p:cNvSpPr txBox="1"/>
              <p:nvPr/>
            </p:nvSpPr>
            <p:spPr>
              <a:xfrm>
                <a:off x="4526679" y="3215253"/>
                <a:ext cx="6927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fr" sz="1200">
                    <a:latin typeface="Roboto"/>
                    <a:ea typeface="Roboto"/>
                    <a:cs typeface="Roboto"/>
                    <a:sym typeface="Roboto"/>
                  </a:rPr>
                  <a:t>2015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91" name="Google Shape;291;p14"/>
              <p:cNvSpPr txBox="1"/>
              <p:nvPr/>
            </p:nvSpPr>
            <p:spPr>
              <a:xfrm>
                <a:off x="4493970" y="1857800"/>
                <a:ext cx="3489300" cy="92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fr"/>
                  <a:t>734.3 M de P s_nourris</a:t>
                </a:r>
                <a:endParaRPr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r>
                  <a:t/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92" name="Google Shape;292;p14"/>
          <p:cNvGrpSpPr/>
          <p:nvPr/>
        </p:nvGrpSpPr>
        <p:grpSpPr>
          <a:xfrm>
            <a:off x="5187389" y="2176321"/>
            <a:ext cx="2399501" cy="1918429"/>
            <a:chOff x="6435810" y="2702596"/>
            <a:chExt cx="2721140" cy="1918429"/>
          </a:xfrm>
        </p:grpSpPr>
        <p:sp>
          <p:nvSpPr>
            <p:cNvPr id="293" name="Google Shape;293;p14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4" name="Google Shape;294;p14"/>
            <p:cNvGrpSpPr/>
            <p:nvPr/>
          </p:nvGrpSpPr>
          <p:grpSpPr>
            <a:xfrm>
              <a:off x="6435810" y="2702596"/>
              <a:ext cx="2487376" cy="1918429"/>
              <a:chOff x="6435810" y="2702596"/>
              <a:chExt cx="2487376" cy="1918429"/>
            </a:xfrm>
          </p:grpSpPr>
          <p:grpSp>
            <p:nvGrpSpPr>
              <p:cNvPr id="295" name="Google Shape;295;p14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296" name="Google Shape;296;p14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297" name="Google Shape;297;p14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98" name="Google Shape;298;p14"/>
              <p:cNvSpPr txBox="1"/>
              <p:nvPr/>
            </p:nvSpPr>
            <p:spPr>
              <a:xfrm>
                <a:off x="6435810" y="2702596"/>
                <a:ext cx="7458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fr" sz="1200">
                    <a:latin typeface="Roboto"/>
                    <a:ea typeface="Roboto"/>
                    <a:cs typeface="Roboto"/>
                    <a:sym typeface="Roboto"/>
                  </a:rPr>
                  <a:t>2016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99" name="Google Shape;299;p14"/>
              <p:cNvSpPr txBox="1"/>
              <p:nvPr/>
            </p:nvSpPr>
            <p:spPr>
              <a:xfrm>
                <a:off x="6669586" y="3677225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fr"/>
                  <a:t>740 M de P s_nourris</a:t>
                </a:r>
                <a:endParaRPr b="1"/>
              </a:p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t/>
                </a:r>
                <a:endParaRPr b="1" sz="1200"/>
              </a:p>
            </p:txBody>
          </p:sp>
        </p:grpSp>
      </p:grpSp>
      <p:grpSp>
        <p:nvGrpSpPr>
          <p:cNvPr id="300" name="Google Shape;300;p14"/>
          <p:cNvGrpSpPr/>
          <p:nvPr/>
        </p:nvGrpSpPr>
        <p:grpSpPr>
          <a:xfrm>
            <a:off x="25857" y="1331525"/>
            <a:ext cx="3658443" cy="1728863"/>
            <a:chOff x="495991" y="1857800"/>
            <a:chExt cx="4148836" cy="1728863"/>
          </a:xfrm>
        </p:grpSpPr>
        <p:sp>
          <p:nvSpPr>
            <p:cNvPr id="301" name="Google Shape;301;p14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2" name="Google Shape;302;p14"/>
            <p:cNvGrpSpPr/>
            <p:nvPr/>
          </p:nvGrpSpPr>
          <p:grpSpPr>
            <a:xfrm>
              <a:off x="495991" y="1857800"/>
              <a:ext cx="4148836" cy="1728863"/>
              <a:chOff x="495991" y="1857800"/>
              <a:chExt cx="4148836" cy="1728863"/>
            </a:xfrm>
          </p:grpSpPr>
          <p:sp>
            <p:nvSpPr>
              <p:cNvPr id="303" name="Google Shape;303;p14"/>
              <p:cNvSpPr txBox="1"/>
              <p:nvPr/>
            </p:nvSpPr>
            <p:spPr>
              <a:xfrm>
                <a:off x="495991" y="3215263"/>
                <a:ext cx="8712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fr" sz="1200">
                    <a:latin typeface="Roboto"/>
                    <a:ea typeface="Roboto"/>
                    <a:cs typeface="Roboto"/>
                    <a:sym typeface="Roboto"/>
                  </a:rPr>
                  <a:t>2013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304" name="Google Shape;304;p14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305" name="Google Shape;305;p14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306" name="Google Shape;306;p14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07" name="Google Shape;307;p14"/>
              <p:cNvSpPr txBox="1"/>
              <p:nvPr/>
            </p:nvSpPr>
            <p:spPr>
              <a:xfrm>
                <a:off x="823126" y="1857800"/>
                <a:ext cx="38217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fr"/>
                  <a:t>743.8 M de P s_nourris</a:t>
                </a:r>
                <a:endParaRPr b="1"/>
              </a:p>
              <a:p>
                <a:pPr indent="0" lvl="0" marL="0" rtl="0" algn="l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None/>
                </a:pPr>
                <a:r>
                  <a:rPr b="1" lang="fr">
                    <a:solidFill>
                      <a:srgbClr val="D84315"/>
                    </a:solidFill>
                    <a:highlight>
                      <a:schemeClr val="lt1"/>
                    </a:highlight>
                    <a:latin typeface="Montserrat"/>
                    <a:ea typeface="Montserrat"/>
                    <a:cs typeface="Montserrat"/>
                    <a:sym typeface="Montserrat"/>
                  </a:rPr>
                  <a:t>10.47%</a:t>
                </a:r>
                <a:endParaRPr b="1" sz="1200"/>
              </a:p>
            </p:txBody>
          </p:sp>
        </p:grpSp>
      </p:grpSp>
      <p:grpSp>
        <p:nvGrpSpPr>
          <p:cNvPr id="308" name="Google Shape;308;p14"/>
          <p:cNvGrpSpPr/>
          <p:nvPr/>
        </p:nvGrpSpPr>
        <p:grpSpPr>
          <a:xfrm>
            <a:off x="1815562" y="2176321"/>
            <a:ext cx="2756304" cy="1918429"/>
            <a:chOff x="2525595" y="2702596"/>
            <a:chExt cx="3125770" cy="1918429"/>
          </a:xfrm>
        </p:grpSpPr>
        <p:sp>
          <p:nvSpPr>
            <p:cNvPr id="309" name="Google Shape;309;p14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0" name="Google Shape;310;p14"/>
            <p:cNvGrpSpPr/>
            <p:nvPr/>
          </p:nvGrpSpPr>
          <p:grpSpPr>
            <a:xfrm>
              <a:off x="2525595" y="2702596"/>
              <a:ext cx="3125770" cy="1918429"/>
              <a:chOff x="2525595" y="2702596"/>
              <a:chExt cx="3125770" cy="1918429"/>
            </a:xfrm>
          </p:grpSpPr>
          <p:sp>
            <p:nvSpPr>
              <p:cNvPr id="311" name="Google Shape;311;p14"/>
              <p:cNvSpPr txBox="1"/>
              <p:nvPr/>
            </p:nvSpPr>
            <p:spPr>
              <a:xfrm>
                <a:off x="2525595" y="2702596"/>
                <a:ext cx="7458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fr" sz="1200">
                    <a:latin typeface="Roboto"/>
                    <a:ea typeface="Roboto"/>
                    <a:cs typeface="Roboto"/>
                    <a:sym typeface="Roboto"/>
                  </a:rPr>
                  <a:t>2014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312" name="Google Shape;312;p14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313" name="Google Shape;313;p14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314" name="Google Shape;314;p14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15" name="Google Shape;315;p14"/>
              <p:cNvSpPr txBox="1"/>
              <p:nvPr/>
            </p:nvSpPr>
            <p:spPr>
              <a:xfrm>
                <a:off x="2849065" y="3677225"/>
                <a:ext cx="28023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fr"/>
                  <a:t>735.2 M de P s_nourris</a:t>
                </a:r>
                <a:endParaRPr b="1"/>
              </a:p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t/>
                </a:r>
                <a:endParaRPr b="1" sz="1200"/>
              </a:p>
            </p:txBody>
          </p:sp>
        </p:grpSp>
      </p:grpSp>
      <p:grpSp>
        <p:nvGrpSpPr>
          <p:cNvPr id="316" name="Google Shape;316;p14"/>
          <p:cNvGrpSpPr/>
          <p:nvPr/>
        </p:nvGrpSpPr>
        <p:grpSpPr>
          <a:xfrm>
            <a:off x="6856718" y="1331525"/>
            <a:ext cx="2446733" cy="1728853"/>
            <a:chOff x="4526679" y="1857800"/>
            <a:chExt cx="2774703" cy="1728853"/>
          </a:xfrm>
        </p:grpSpPr>
        <p:sp>
          <p:nvSpPr>
            <p:cNvPr id="317" name="Google Shape;317;p14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8" name="Google Shape;318;p14"/>
            <p:cNvGrpSpPr/>
            <p:nvPr/>
          </p:nvGrpSpPr>
          <p:grpSpPr>
            <a:xfrm>
              <a:off x="4526679" y="1857800"/>
              <a:ext cx="2774703" cy="1728853"/>
              <a:chOff x="4526679" y="1857800"/>
              <a:chExt cx="2774703" cy="1728853"/>
            </a:xfrm>
          </p:grpSpPr>
          <p:grpSp>
            <p:nvGrpSpPr>
              <p:cNvPr id="319" name="Google Shape;319;p14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320" name="Google Shape;320;p14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321" name="Google Shape;321;p14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22" name="Google Shape;322;p14"/>
              <p:cNvSpPr txBox="1"/>
              <p:nvPr/>
            </p:nvSpPr>
            <p:spPr>
              <a:xfrm>
                <a:off x="4526679" y="3215253"/>
                <a:ext cx="6927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fr" sz="1200">
                    <a:latin typeface="Roboto"/>
                    <a:ea typeface="Roboto"/>
                    <a:cs typeface="Roboto"/>
                    <a:sym typeface="Roboto"/>
                  </a:rPr>
                  <a:t>2018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23" name="Google Shape;323;p14"/>
              <p:cNvSpPr txBox="1"/>
              <p:nvPr/>
            </p:nvSpPr>
            <p:spPr>
              <a:xfrm>
                <a:off x="4580382" y="1857800"/>
                <a:ext cx="27210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fr"/>
                  <a:t>751.1 M de P s_nourris</a:t>
                </a:r>
                <a:r>
                  <a:rPr lang="fr" sz="1200"/>
                  <a:t>.</a:t>
                </a:r>
                <a:endParaRPr b="1" sz="1200"/>
              </a:p>
            </p:txBody>
          </p:sp>
        </p:grpSp>
      </p:grpSp>
      <p:sp>
        <p:nvSpPr>
          <p:cNvPr id="324" name="Google Shape;324;p14"/>
          <p:cNvSpPr txBox="1"/>
          <p:nvPr/>
        </p:nvSpPr>
        <p:spPr>
          <a:xfrm>
            <a:off x="304800" y="11430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4"/>
          <p:cNvSpPr txBox="1"/>
          <p:nvPr/>
        </p:nvSpPr>
        <p:spPr>
          <a:xfrm>
            <a:off x="7002100" y="4080175"/>
            <a:ext cx="159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EFF0F4"/>
                </a:highlight>
              </a:rPr>
              <a:t>Source : </a:t>
            </a:r>
            <a:r>
              <a:rPr lang="fr">
                <a:solidFill>
                  <a:srgbClr val="1284BA"/>
                </a:solidFill>
                <a:highlight>
                  <a:srgbClr val="EFF0F4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FAO</a:t>
            </a:r>
            <a:endParaRPr sz="19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6" name="Google Shape;606;p32"/>
          <p:cNvGrpSpPr/>
          <p:nvPr/>
        </p:nvGrpSpPr>
        <p:grpSpPr>
          <a:xfrm>
            <a:off x="2902425" y="1740425"/>
            <a:ext cx="4488284" cy="3339000"/>
            <a:chOff x="2902488" y="902232"/>
            <a:chExt cx="3339000" cy="3339000"/>
          </a:xfrm>
        </p:grpSpPr>
        <p:sp>
          <p:nvSpPr>
            <p:cNvPr id="607" name="Google Shape;607;p32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cap="flat" cmpd="sng" w="19050">
              <a:solidFill>
                <a:srgbClr val="1D7E74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3123738" y="1123632"/>
              <a:ext cx="2896500" cy="2896200"/>
            </a:xfrm>
            <a:prstGeom prst="pie">
              <a:avLst>
                <a:gd fmla="val 21577108" name="adj1"/>
                <a:gd fmla="val 16214886" name="adj2"/>
              </a:avLst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9" name="Google Shape;609;p32"/>
          <p:cNvSpPr txBox="1"/>
          <p:nvPr>
            <p:ph type="title"/>
          </p:nvPr>
        </p:nvSpPr>
        <p:spPr>
          <a:xfrm>
            <a:off x="1287350" y="5856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f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onnes de céréales pourraient être libérées si les USA diminuent leur production de produits animaux de 10% 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0" name="Google Shape;610;p32"/>
          <p:cNvGrpSpPr/>
          <p:nvPr/>
        </p:nvGrpSpPr>
        <p:grpSpPr>
          <a:xfrm>
            <a:off x="3942512" y="2545875"/>
            <a:ext cx="2286218" cy="1815900"/>
            <a:chOff x="3664038" y="1663782"/>
            <a:chExt cx="1815900" cy="1815900"/>
          </a:xfrm>
        </p:grpSpPr>
        <p:sp>
          <p:nvSpPr>
            <p:cNvPr id="611" name="Google Shape;611;p32"/>
            <p:cNvSpPr/>
            <p:nvPr/>
          </p:nvSpPr>
          <p:spPr>
            <a:xfrm>
              <a:off x="3664038" y="1663782"/>
              <a:ext cx="1815900" cy="1815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2"/>
            <p:cNvSpPr txBox="1"/>
            <p:nvPr/>
          </p:nvSpPr>
          <p:spPr>
            <a:xfrm>
              <a:off x="3899988" y="2158482"/>
              <a:ext cx="1344000" cy="8265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13" name="Google Shape;613;p32"/>
          <p:cNvSpPr txBox="1"/>
          <p:nvPr/>
        </p:nvSpPr>
        <p:spPr>
          <a:xfrm>
            <a:off x="1132100" y="1233975"/>
            <a:ext cx="2043300" cy="11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FFFF"/>
                </a:highlight>
              </a:rPr>
              <a:t>% </a:t>
            </a:r>
            <a:r>
              <a:rPr b="1" lang="fr">
                <a:highlight>
                  <a:srgbClr val="FFFFFF"/>
                </a:highlight>
              </a:rPr>
              <a:t>céréale</a:t>
            </a:r>
            <a:r>
              <a:rPr lang="fr">
                <a:highlight>
                  <a:srgbClr val="FFFFFF"/>
                </a:highlight>
              </a:rPr>
              <a:t> =&gt;aux </a:t>
            </a:r>
            <a:r>
              <a:rPr b="1" lang="fr">
                <a:highlight>
                  <a:srgbClr val="FFFFFF"/>
                </a:highlight>
              </a:rPr>
              <a:t>animaux</a:t>
            </a:r>
            <a:r>
              <a:rPr lang="fr">
                <a:highlight>
                  <a:srgbClr val="FFFFFF"/>
                </a:highlight>
              </a:rPr>
              <a:t>/</a:t>
            </a:r>
            <a:r>
              <a:rPr b="1" lang="fr">
                <a:highlight>
                  <a:srgbClr val="FFFFFF"/>
                </a:highlight>
              </a:rPr>
              <a:t>nourriture</a:t>
            </a:r>
            <a:r>
              <a:rPr lang="fr">
                <a:highlight>
                  <a:srgbClr val="FFFFFF"/>
                </a:highlight>
              </a:rPr>
              <a:t> 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FFFF"/>
                </a:highlight>
              </a:rPr>
              <a:t>          = </a:t>
            </a:r>
            <a:r>
              <a:rPr b="1" lang="fr">
                <a:solidFill>
                  <a:srgbClr val="FF0000"/>
                </a:solidFill>
                <a:highlight>
                  <a:srgbClr val="FFFFFF"/>
                </a:highlight>
              </a:rPr>
              <a:t>44.55%</a:t>
            </a:r>
            <a:endParaRPr b="1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14" name="Google Shape;614;p32"/>
          <p:cNvSpPr txBox="1"/>
          <p:nvPr/>
        </p:nvSpPr>
        <p:spPr>
          <a:xfrm>
            <a:off x="1656200" y="4572100"/>
            <a:ext cx="228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Nunito"/>
                <a:ea typeface="Nunito"/>
                <a:cs typeface="Nunito"/>
                <a:sym typeface="Nunito"/>
              </a:rPr>
              <a:t>nourriture pour animaux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15" name="Google Shape;6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5600" y="3382268"/>
            <a:ext cx="1643100" cy="126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16" name="Google Shape;61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4938" y="1368600"/>
            <a:ext cx="1515000" cy="1009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17" name="Google Shape;61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075" y="3619076"/>
            <a:ext cx="469228" cy="43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075" y="3166520"/>
            <a:ext cx="469228" cy="43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7327" y="3596645"/>
            <a:ext cx="469228" cy="43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7339" y="3138782"/>
            <a:ext cx="469228" cy="43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075" y="4484648"/>
            <a:ext cx="469228" cy="43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075" y="4054523"/>
            <a:ext cx="469228" cy="43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083" y="2711308"/>
            <a:ext cx="469228" cy="43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7338" y="4484651"/>
            <a:ext cx="469228" cy="43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7347" y="4054514"/>
            <a:ext cx="469228" cy="43012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32"/>
          <p:cNvSpPr/>
          <p:nvPr/>
        </p:nvSpPr>
        <p:spPr>
          <a:xfrm rot="2047567">
            <a:off x="6188353" y="1640038"/>
            <a:ext cx="1104246" cy="44682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2"/>
          <p:cNvSpPr txBox="1"/>
          <p:nvPr/>
        </p:nvSpPr>
        <p:spPr>
          <a:xfrm>
            <a:off x="3942500" y="2764475"/>
            <a:ext cx="22320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</a:rPr>
              <a:t>si USA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</a:rPr>
              <a:t>production prod anim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</a:rPr>
              <a:t>- </a:t>
            </a:r>
            <a:r>
              <a:rPr lang="fr">
                <a:solidFill>
                  <a:schemeClr val="lt1"/>
                </a:solidFill>
              </a:rPr>
              <a:t>10% 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BE2F22"/>
                </a:solidFill>
              </a:rPr>
              <a:t>=&gt;</a:t>
            </a:r>
            <a:endParaRPr b="1">
              <a:solidFill>
                <a:srgbClr val="BE2F2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BE2F22"/>
                </a:solidFill>
              </a:rPr>
              <a:t>13.9702 millier T</a:t>
            </a:r>
            <a:endParaRPr b="1">
              <a:solidFill>
                <a:srgbClr val="BE2F22"/>
              </a:solidFill>
            </a:endParaRPr>
          </a:p>
        </p:txBody>
      </p:sp>
      <p:pic>
        <p:nvPicPr>
          <p:cNvPr id="628" name="Google Shape;62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2525" y="2545875"/>
            <a:ext cx="2465100" cy="1815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9" name="Google Shape;62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6050" y="1978178"/>
            <a:ext cx="1030500" cy="101084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32"/>
          <p:cNvSpPr/>
          <p:nvPr/>
        </p:nvSpPr>
        <p:spPr>
          <a:xfrm>
            <a:off x="1132100" y="2567613"/>
            <a:ext cx="779700" cy="656700"/>
          </a:xfrm>
          <a:prstGeom prst="donut">
            <a:avLst>
              <a:gd fmla="val 10977" name="adj"/>
            </a:avLst>
          </a:prstGeom>
          <a:solidFill>
            <a:srgbClr val="FFE599"/>
          </a:solidFill>
          <a:ln cap="flat" cmpd="sng" w="9525">
            <a:solidFill>
              <a:srgbClr val="4545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2"/>
          <p:cNvSpPr/>
          <p:nvPr/>
        </p:nvSpPr>
        <p:spPr>
          <a:xfrm rot="-1440648">
            <a:off x="1917874" y="2195527"/>
            <a:ext cx="903151" cy="300127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2"/>
          <p:cNvSpPr txBox="1"/>
          <p:nvPr/>
        </p:nvSpPr>
        <p:spPr>
          <a:xfrm>
            <a:off x="6969500" y="1421000"/>
            <a:ext cx="20433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BE2F2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BE2F22"/>
                </a:solidFill>
              </a:rPr>
              <a:t>13.9702 millier T</a:t>
            </a:r>
            <a:endParaRPr b="1" sz="1600">
              <a:solidFill>
                <a:srgbClr val="BE2F2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BE2F22"/>
                </a:solidFill>
              </a:rPr>
              <a:t>peuvent se libérer</a:t>
            </a:r>
            <a:endParaRPr b="1">
              <a:solidFill>
                <a:srgbClr val="BE2F2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33"/>
          <p:cNvSpPr txBox="1"/>
          <p:nvPr/>
        </p:nvSpPr>
        <p:spPr>
          <a:xfrm>
            <a:off x="1066800" y="1905000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</a:endParaRPr>
          </a:p>
        </p:txBody>
      </p:sp>
      <p:sp>
        <p:nvSpPr>
          <p:cNvPr id="638" name="Google Shape;638;p33"/>
          <p:cNvSpPr txBox="1"/>
          <p:nvPr/>
        </p:nvSpPr>
        <p:spPr>
          <a:xfrm>
            <a:off x="1143000" y="2895600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</a:endParaRPr>
          </a:p>
        </p:txBody>
      </p:sp>
      <p:sp>
        <p:nvSpPr>
          <p:cNvPr id="639" name="Google Shape;639;p33"/>
          <p:cNvSpPr txBox="1"/>
          <p:nvPr>
            <p:ph type="title"/>
          </p:nvPr>
        </p:nvSpPr>
        <p:spPr>
          <a:xfrm>
            <a:off x="1066800" y="740050"/>
            <a:ext cx="44448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>
                <a:latin typeface="Montserrat"/>
                <a:ea typeface="Montserrat"/>
                <a:cs typeface="Montserrat"/>
                <a:sym typeface="Montserrat"/>
              </a:rPr>
              <a:t>Exemple: la Thailand</a:t>
            </a:r>
            <a:endParaRPr sz="3200"/>
          </a:p>
        </p:txBody>
      </p:sp>
      <p:sp>
        <p:nvSpPr>
          <p:cNvPr descr="Background pointer shape in timeline graphic" id="640" name="Google Shape;640;p33"/>
          <p:cNvSpPr/>
          <p:nvPr/>
        </p:nvSpPr>
        <p:spPr>
          <a:xfrm>
            <a:off x="1066800" y="1711325"/>
            <a:ext cx="5684700" cy="745500"/>
          </a:xfrm>
          <a:prstGeom prst="homePlate">
            <a:avLst>
              <a:gd fmla="val 50000" name="adj"/>
            </a:avLst>
          </a:prstGeom>
          <a:solidFill>
            <a:srgbClr val="2A399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50">
                <a:solidFill>
                  <a:schemeClr val="lt1"/>
                </a:solidFill>
              </a:rPr>
              <a:t>la proportion du manioc exporté en thailand est de:</a:t>
            </a:r>
            <a:r>
              <a:rPr b="1" lang="fr" sz="1550">
                <a:solidFill>
                  <a:schemeClr val="lt1"/>
                </a:solidFill>
              </a:rPr>
              <a:t> 83.41%</a:t>
            </a:r>
            <a:endParaRPr b="1" sz="2500">
              <a:solidFill>
                <a:schemeClr val="lt1"/>
              </a:solidFill>
            </a:endParaRPr>
          </a:p>
        </p:txBody>
      </p:sp>
      <p:sp>
        <p:nvSpPr>
          <p:cNvPr descr="Background pointer shape in timeline graphic" id="641" name="Google Shape;641;p33"/>
          <p:cNvSpPr/>
          <p:nvPr/>
        </p:nvSpPr>
        <p:spPr>
          <a:xfrm>
            <a:off x="1066800" y="2895600"/>
            <a:ext cx="5613600" cy="745500"/>
          </a:xfrm>
          <a:prstGeom prst="homePlate">
            <a:avLst>
              <a:gd fmla="val 50000" name="adj"/>
            </a:avLst>
          </a:prstGeom>
          <a:solidFill>
            <a:srgbClr val="FFE5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la portion de la population sous nourris en thailand est de: </a:t>
            </a:r>
            <a:r>
              <a:rPr b="1" lang="fr" sz="1500">
                <a:solidFill>
                  <a:schemeClr val="dk2"/>
                </a:solidFill>
              </a:rPr>
              <a:t>7%</a:t>
            </a:r>
            <a:endParaRPr b="1"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4"/>
          <p:cNvSpPr/>
          <p:nvPr/>
        </p:nvSpPr>
        <p:spPr>
          <a:xfrm>
            <a:off x="1097400" y="1671713"/>
            <a:ext cx="7236900" cy="206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34"/>
          <p:cNvSpPr txBox="1"/>
          <p:nvPr>
            <p:ph type="title"/>
          </p:nvPr>
        </p:nvSpPr>
        <p:spPr>
          <a:xfrm>
            <a:off x="1303800" y="674775"/>
            <a:ext cx="70305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Conclusion sur les cause de la faim </a:t>
            </a:r>
            <a:endParaRPr sz="2000"/>
          </a:p>
        </p:txBody>
      </p:sp>
      <p:sp>
        <p:nvSpPr>
          <p:cNvPr id="648" name="Google Shape;648;p34"/>
          <p:cNvSpPr txBox="1"/>
          <p:nvPr>
            <p:ph idx="1" type="body"/>
          </p:nvPr>
        </p:nvSpPr>
        <p:spPr>
          <a:xfrm>
            <a:off x="1303800" y="1990050"/>
            <a:ext cx="7030500" cy="686700"/>
          </a:xfrm>
          <a:prstGeom prst="rect">
            <a:avLst/>
          </a:prstGeom>
          <a:solidFill>
            <a:srgbClr val="0944A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le dérèglement climatique est dû à l’extraordinaire explosion des gaz à effet de serre (GES) émis par l’utilisation massive d’énergies fossiles  par l’humanité 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649" name="Google Shape;649;p34"/>
          <p:cNvSpPr txBox="1"/>
          <p:nvPr>
            <p:ph idx="1" type="body"/>
          </p:nvPr>
        </p:nvSpPr>
        <p:spPr>
          <a:xfrm>
            <a:off x="1303800" y="2752050"/>
            <a:ext cx="7030500" cy="789600"/>
          </a:xfrm>
          <a:prstGeom prst="rect">
            <a:avLst/>
          </a:prstGeom>
          <a:solidFill>
            <a:srgbClr val="3C78D8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 politique de la production agricole et </a:t>
            </a:r>
            <a:r>
              <a:rPr lang="f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d'approvisionnement</a:t>
            </a:r>
            <a:r>
              <a:rPr lang="f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ainsi que la gestion des ressources (exportation des produits alimentaire, usages non alimentaire de ces produits </a:t>
            </a:r>
            <a:r>
              <a:rPr lang="f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ainsi</a:t>
            </a:r>
            <a:r>
              <a:rPr lang="f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que la quantité </a:t>
            </a:r>
            <a:r>
              <a:rPr lang="f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énorme</a:t>
            </a:r>
            <a:r>
              <a:rPr lang="f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de la pertes, inflation des prix ) 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650" name="Google Shape;650;p34"/>
          <p:cNvSpPr txBox="1"/>
          <p:nvPr>
            <p:ph idx="1" type="body"/>
          </p:nvPr>
        </p:nvSpPr>
        <p:spPr>
          <a:xfrm>
            <a:off x="1303800" y="4123650"/>
            <a:ext cx="7030500" cy="686700"/>
          </a:xfrm>
          <a:prstGeom prst="rect">
            <a:avLst/>
          </a:prstGeom>
          <a:solidFill>
            <a:srgbClr val="FFE599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400">
                <a:latin typeface="Arial"/>
                <a:ea typeface="Arial"/>
                <a:cs typeface="Arial"/>
                <a:sym typeface="Arial"/>
              </a:rPr>
              <a:t>on </a:t>
            </a:r>
            <a:r>
              <a:rPr lang="fr" sz="1400">
                <a:latin typeface="Arial"/>
                <a:ea typeface="Arial"/>
                <a:cs typeface="Arial"/>
                <a:sym typeface="Arial"/>
              </a:rPr>
              <a:t>conclut</a:t>
            </a:r>
            <a:r>
              <a:rPr lang="fr" sz="1400">
                <a:latin typeface="Arial"/>
                <a:ea typeface="Arial"/>
                <a:cs typeface="Arial"/>
                <a:sym typeface="Arial"/>
              </a:rPr>
              <a:t> que la </a:t>
            </a:r>
            <a:r>
              <a:rPr lang="fr" sz="1400">
                <a:latin typeface="Arial"/>
                <a:ea typeface="Arial"/>
                <a:cs typeface="Arial"/>
                <a:sym typeface="Arial"/>
              </a:rPr>
              <a:t> cause de la faim dans le monde est le </a:t>
            </a:r>
            <a:r>
              <a:rPr lang="fr" sz="1400">
                <a:latin typeface="Arial"/>
                <a:ea typeface="Arial"/>
                <a:cs typeface="Arial"/>
                <a:sym typeface="Arial"/>
              </a:rPr>
              <a:t>résultat</a:t>
            </a:r>
            <a:r>
              <a:rPr lang="fr" sz="1400">
                <a:latin typeface="Arial"/>
                <a:ea typeface="Arial"/>
                <a:cs typeface="Arial"/>
                <a:sym typeface="Arial"/>
              </a:rPr>
              <a:t> d’un choix </a:t>
            </a:r>
            <a:r>
              <a:rPr lang="fr" sz="1400">
                <a:latin typeface="Arial"/>
                <a:ea typeface="Arial"/>
                <a:cs typeface="Arial"/>
                <a:sym typeface="Arial"/>
              </a:rPr>
              <a:t>technologique</a:t>
            </a:r>
            <a:r>
              <a:rPr lang="fr" sz="1400">
                <a:latin typeface="Arial"/>
                <a:ea typeface="Arial"/>
                <a:cs typeface="Arial"/>
                <a:sym typeface="Arial"/>
              </a:rPr>
              <a:t> et non du manque de production</a:t>
            </a:r>
            <a:endParaRPr sz="1700"/>
          </a:p>
        </p:txBody>
      </p:sp>
      <p:sp>
        <p:nvSpPr>
          <p:cNvPr id="651" name="Google Shape;651;p34"/>
          <p:cNvSpPr/>
          <p:nvPr/>
        </p:nvSpPr>
        <p:spPr>
          <a:xfrm rot="5400000">
            <a:off x="4659300" y="3858925"/>
            <a:ext cx="355200" cy="201300"/>
          </a:xfrm>
          <a:prstGeom prst="rightArrow">
            <a:avLst>
              <a:gd fmla="val 50000" name="adj1"/>
              <a:gd fmla="val 53315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5"/>
          <p:cNvSpPr txBox="1"/>
          <p:nvPr>
            <p:ph type="title"/>
          </p:nvPr>
        </p:nvSpPr>
        <p:spPr>
          <a:xfrm>
            <a:off x="11514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Prévisions </a:t>
            </a:r>
            <a:r>
              <a:rPr lang="fr"/>
              <a:t>et </a:t>
            </a:r>
            <a:r>
              <a:rPr lang="fr"/>
              <a:t>hypothèses</a:t>
            </a:r>
            <a:r>
              <a:rPr lang="fr"/>
              <a:t> </a:t>
            </a:r>
            <a:endParaRPr/>
          </a:p>
        </p:txBody>
      </p:sp>
      <p:sp>
        <p:nvSpPr>
          <p:cNvPr id="657" name="Google Shape;657;p35"/>
          <p:cNvSpPr txBox="1"/>
          <p:nvPr>
            <p:ph idx="1" type="body"/>
          </p:nvPr>
        </p:nvSpPr>
        <p:spPr>
          <a:xfrm>
            <a:off x="1054675" y="2884950"/>
            <a:ext cx="4239900" cy="544500"/>
          </a:xfrm>
          <a:prstGeom prst="rect">
            <a:avLst/>
          </a:prstGeom>
          <a:solidFill>
            <a:srgbClr val="0C58D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personne nourris  en cal de dispo  alim </a:t>
            </a:r>
            <a:r>
              <a:rPr b="1" lang="fr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214.17%</a:t>
            </a:r>
            <a:endParaRPr b="1"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8" name="Google Shape;658;p35"/>
          <p:cNvSpPr txBox="1"/>
          <p:nvPr/>
        </p:nvSpPr>
        <p:spPr>
          <a:xfrm>
            <a:off x="377750" y="4697475"/>
            <a:ext cx="818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Nunito"/>
                <a:ea typeface="Nunito"/>
                <a:cs typeface="Nunito"/>
                <a:sym typeface="Nunito"/>
              </a:rPr>
              <a:t>https://www.latribune.fr/opinions/tribunes/combien-d-humains-demain-l-onu-revise-ses-projections-820814.html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659" name="Google Shape;659;p35"/>
          <p:cNvGrpSpPr/>
          <p:nvPr/>
        </p:nvGrpSpPr>
        <p:grpSpPr>
          <a:xfrm>
            <a:off x="1164205" y="1331363"/>
            <a:ext cx="2633265" cy="1734384"/>
            <a:chOff x="1083025" y="1574025"/>
            <a:chExt cx="1834900" cy="1606655"/>
          </a:xfrm>
        </p:grpSpPr>
        <p:sp>
          <p:nvSpPr>
            <p:cNvPr id="660" name="Google Shape;660;p35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fr">
                  <a:solidFill>
                    <a:srgbClr val="333333"/>
                  </a:solidFill>
                </a:rPr>
                <a:t>2013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61" name="Google Shape;661;p35"/>
            <p:cNvSpPr txBox="1"/>
            <p:nvPr/>
          </p:nvSpPr>
          <p:spPr>
            <a:xfrm>
              <a:off x="1247884" y="2734280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highlight>
                    <a:srgbClr val="FFFFFF"/>
                  </a:highlight>
                </a:rPr>
                <a:t>7 milliards d’habitants</a:t>
              </a:r>
              <a:endParaRPr sz="1050">
                <a:highlight>
                  <a:srgbClr val="FFFFFF"/>
                </a:highlight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662" name="Google Shape;662;p35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63" name="Google Shape;663;p35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  </a:t>
              </a:r>
              <a:endParaRPr/>
            </a:p>
          </p:txBody>
        </p:sp>
        <p:sp>
          <p:nvSpPr>
            <p:cNvPr id="664" name="Google Shape;664;p35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5" name="Google Shape;665;p35"/>
          <p:cNvGrpSpPr/>
          <p:nvPr/>
        </p:nvGrpSpPr>
        <p:grpSpPr>
          <a:xfrm>
            <a:off x="6128513" y="1331354"/>
            <a:ext cx="2562438" cy="1734394"/>
            <a:chOff x="1083025" y="1556243"/>
            <a:chExt cx="1834900" cy="1606664"/>
          </a:xfrm>
        </p:grpSpPr>
        <p:sp>
          <p:nvSpPr>
            <p:cNvPr id="666" name="Google Shape;666;p35"/>
            <p:cNvSpPr txBox="1"/>
            <p:nvPr/>
          </p:nvSpPr>
          <p:spPr>
            <a:xfrm>
              <a:off x="1555894" y="1556243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fr">
                  <a:solidFill>
                    <a:srgbClr val="333333"/>
                  </a:solidFill>
                </a:rPr>
                <a:t>2050</a:t>
              </a:r>
              <a:endParaRPr b="1">
                <a:solidFill>
                  <a:srgbClr val="333333"/>
                </a:solidFill>
              </a:endParaRPr>
            </a:p>
          </p:txBody>
        </p:sp>
        <p:sp>
          <p:nvSpPr>
            <p:cNvPr id="667" name="Google Shape;667;p35"/>
            <p:cNvSpPr txBox="1"/>
            <p:nvPr/>
          </p:nvSpPr>
          <p:spPr>
            <a:xfrm>
              <a:off x="1247868" y="2716507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fr">
                  <a:solidFill>
                    <a:srgbClr val="333333"/>
                  </a:solidFill>
                </a:rPr>
                <a:t>10 milliards en 2050</a:t>
              </a:r>
              <a:endParaRPr b="1">
                <a:solidFill>
                  <a:srgbClr val="333333"/>
                </a:solidFill>
              </a:endParaRPr>
            </a:p>
          </p:txBody>
        </p:sp>
        <p:cxnSp>
          <p:nvCxnSpPr>
            <p:cNvPr id="668" name="Google Shape;668;p35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69" name="Google Shape;669;p35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  </a:t>
              </a:r>
              <a:endParaRPr/>
            </a:p>
          </p:txBody>
        </p:sp>
        <p:sp>
          <p:nvSpPr>
            <p:cNvPr id="670" name="Google Shape;670;p35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1" name="Google Shape;671;p35"/>
          <p:cNvGrpSpPr/>
          <p:nvPr/>
        </p:nvGrpSpPr>
        <p:grpSpPr>
          <a:xfrm>
            <a:off x="3700739" y="1351287"/>
            <a:ext cx="2618180" cy="1839196"/>
            <a:chOff x="1083025" y="1574025"/>
            <a:chExt cx="1874816" cy="1703748"/>
          </a:xfrm>
        </p:grpSpPr>
        <p:sp>
          <p:nvSpPr>
            <p:cNvPr id="672" name="Google Shape;672;p35"/>
            <p:cNvSpPr txBox="1"/>
            <p:nvPr/>
          </p:nvSpPr>
          <p:spPr>
            <a:xfrm>
              <a:off x="1542548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fr">
                  <a:solidFill>
                    <a:schemeClr val="dk2"/>
                  </a:solidFill>
                </a:rPr>
                <a:t>2030</a:t>
              </a:r>
              <a:endParaRPr>
                <a:solidFill>
                  <a:schemeClr val="dk2"/>
                </a:solidFill>
              </a:endParaRPr>
            </a:p>
          </p:txBody>
        </p:sp>
        <p:cxnSp>
          <p:nvCxnSpPr>
            <p:cNvPr id="673" name="Google Shape;673;p35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74" name="Google Shape;674;p35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  </a:t>
              </a:r>
              <a:endParaRPr/>
            </a:p>
          </p:txBody>
        </p:sp>
        <p:sp>
          <p:nvSpPr>
            <p:cNvPr id="675" name="Google Shape;675;p35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5"/>
            <p:cNvSpPr txBox="1"/>
            <p:nvPr/>
          </p:nvSpPr>
          <p:spPr>
            <a:xfrm>
              <a:off x="1239740" y="2702373"/>
              <a:ext cx="1718100" cy="57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8,5 milliards d'habitants</a:t>
              </a:r>
              <a:endParaRPr b="1"/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677" name="Google Shape;677;p35"/>
          <p:cNvCxnSpPr>
            <a:endCxn id="678" idx="1"/>
          </p:cNvCxnSpPr>
          <p:nvPr/>
        </p:nvCxnSpPr>
        <p:spPr>
          <a:xfrm>
            <a:off x="5104725" y="3128400"/>
            <a:ext cx="54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8" name="Google Shape;678;p35"/>
          <p:cNvSpPr txBox="1"/>
          <p:nvPr>
            <p:ph idx="1" type="body"/>
          </p:nvPr>
        </p:nvSpPr>
        <p:spPr>
          <a:xfrm>
            <a:off x="5653125" y="2884950"/>
            <a:ext cx="3075900" cy="486900"/>
          </a:xfrm>
          <a:prstGeom prst="rect">
            <a:avLst/>
          </a:prstGeom>
          <a:solidFill>
            <a:srgbClr val="FFF2C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fr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149,87</a:t>
            </a:r>
            <a:r>
              <a:rPr b="1" lang="fr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% P </a:t>
            </a:r>
            <a:r>
              <a:rPr lang="fr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en calories         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9" name="Google Shape;679;p35"/>
          <p:cNvSpPr txBox="1"/>
          <p:nvPr>
            <p:ph idx="1" type="body"/>
          </p:nvPr>
        </p:nvSpPr>
        <p:spPr>
          <a:xfrm>
            <a:off x="1054675" y="3570750"/>
            <a:ext cx="4239900" cy="544500"/>
          </a:xfrm>
          <a:prstGeom prst="rect">
            <a:avLst/>
          </a:prstGeom>
          <a:solidFill>
            <a:srgbClr val="0C58D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personne nourris  en Prot de dispo alim </a:t>
            </a:r>
            <a:r>
              <a:rPr b="1" lang="fr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256.305%</a:t>
            </a:r>
            <a:endParaRPr b="1"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0" name="Google Shape;680;p35"/>
          <p:cNvSpPr txBox="1"/>
          <p:nvPr/>
        </p:nvSpPr>
        <p:spPr>
          <a:xfrm>
            <a:off x="5691075" y="3642900"/>
            <a:ext cx="3000000" cy="400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179,34 % P en protéines </a:t>
            </a:r>
            <a:endParaRPr b="1"/>
          </a:p>
        </p:txBody>
      </p:sp>
      <p:cxnSp>
        <p:nvCxnSpPr>
          <p:cNvPr id="681" name="Google Shape;681;p35"/>
          <p:cNvCxnSpPr>
            <a:stCxn id="679" idx="3"/>
          </p:cNvCxnSpPr>
          <p:nvPr/>
        </p:nvCxnSpPr>
        <p:spPr>
          <a:xfrm>
            <a:off x="5294575" y="3843000"/>
            <a:ext cx="35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2" name="Google Shape;682;p35"/>
          <p:cNvSpPr/>
          <p:nvPr/>
        </p:nvSpPr>
        <p:spPr>
          <a:xfrm>
            <a:off x="1054675" y="4252200"/>
            <a:ext cx="7636200" cy="544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33333"/>
                </a:solidFill>
              </a:rPr>
              <a:t>pas besoin d’augmenter drastiquement la production alimentaire par contre changer de politique de </a:t>
            </a:r>
            <a:r>
              <a:rPr lang="fr">
                <a:solidFill>
                  <a:srgbClr val="333333"/>
                </a:solidFill>
              </a:rPr>
              <a:t>consommation en minimisant les pertes, aliment pour animaux, autres usages </a:t>
            </a:r>
            <a:endParaRPr>
              <a:solidFill>
                <a:srgbClr val="333333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6"/>
          <p:cNvSpPr/>
          <p:nvPr/>
        </p:nvSpPr>
        <p:spPr>
          <a:xfrm>
            <a:off x="1380000" y="2186050"/>
            <a:ext cx="3969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A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688" name="Google Shape;688;p36"/>
          <p:cNvSpPr/>
          <p:nvPr/>
        </p:nvSpPr>
        <p:spPr>
          <a:xfrm>
            <a:off x="1380000" y="2719450"/>
            <a:ext cx="3969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B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689" name="Google Shape;689;p36"/>
          <p:cNvSpPr/>
          <p:nvPr/>
        </p:nvSpPr>
        <p:spPr>
          <a:xfrm>
            <a:off x="1396695" y="3710050"/>
            <a:ext cx="3969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D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690" name="Google Shape;690;p36"/>
          <p:cNvSpPr/>
          <p:nvPr/>
        </p:nvSpPr>
        <p:spPr>
          <a:xfrm>
            <a:off x="1380000" y="3252850"/>
            <a:ext cx="3969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C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691" name="Google Shape;691;p36"/>
          <p:cNvSpPr/>
          <p:nvPr/>
        </p:nvSpPr>
        <p:spPr>
          <a:xfrm>
            <a:off x="1396695" y="4243450"/>
            <a:ext cx="3969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E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692" name="Google Shape;692;p36"/>
          <p:cNvSpPr/>
          <p:nvPr/>
        </p:nvSpPr>
        <p:spPr>
          <a:xfrm>
            <a:off x="3540222" y="2186050"/>
            <a:ext cx="3969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F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693" name="Google Shape;693;p36"/>
          <p:cNvSpPr/>
          <p:nvPr/>
        </p:nvSpPr>
        <p:spPr>
          <a:xfrm>
            <a:off x="3540222" y="2719450"/>
            <a:ext cx="3969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G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694" name="Google Shape;694;p36"/>
          <p:cNvSpPr/>
          <p:nvPr/>
        </p:nvSpPr>
        <p:spPr>
          <a:xfrm>
            <a:off x="3540222" y="3252850"/>
            <a:ext cx="3969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H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695" name="Google Shape;695;p36"/>
          <p:cNvSpPr/>
          <p:nvPr/>
        </p:nvSpPr>
        <p:spPr>
          <a:xfrm>
            <a:off x="3540222" y="3710050"/>
            <a:ext cx="3969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I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696" name="Google Shape;696;p36"/>
          <p:cNvSpPr/>
          <p:nvPr/>
        </p:nvSpPr>
        <p:spPr>
          <a:xfrm>
            <a:off x="3540222" y="4243450"/>
            <a:ext cx="3969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J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697" name="Google Shape;697;p36"/>
          <p:cNvSpPr/>
          <p:nvPr/>
        </p:nvSpPr>
        <p:spPr>
          <a:xfrm>
            <a:off x="5590552" y="2186050"/>
            <a:ext cx="3969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K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698" name="Google Shape;698;p36"/>
          <p:cNvSpPr/>
          <p:nvPr/>
        </p:nvSpPr>
        <p:spPr>
          <a:xfrm>
            <a:off x="5590552" y="2719450"/>
            <a:ext cx="3969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L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699" name="Google Shape;699;p36"/>
          <p:cNvSpPr/>
          <p:nvPr/>
        </p:nvSpPr>
        <p:spPr>
          <a:xfrm>
            <a:off x="5590552" y="3252850"/>
            <a:ext cx="3969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M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00" name="Google Shape;700;p36"/>
          <p:cNvSpPr/>
          <p:nvPr/>
        </p:nvSpPr>
        <p:spPr>
          <a:xfrm>
            <a:off x="5590552" y="3710050"/>
            <a:ext cx="3969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N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01" name="Google Shape;701;p36"/>
          <p:cNvSpPr txBox="1"/>
          <p:nvPr/>
        </p:nvSpPr>
        <p:spPr>
          <a:xfrm>
            <a:off x="1880107" y="2094100"/>
            <a:ext cx="177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code domaine </a:t>
            </a:r>
            <a:endParaRPr sz="1200"/>
          </a:p>
        </p:txBody>
      </p:sp>
      <p:sp>
        <p:nvSpPr>
          <p:cNvPr id="702" name="Google Shape;702;p36"/>
          <p:cNvSpPr txBox="1"/>
          <p:nvPr/>
        </p:nvSpPr>
        <p:spPr>
          <a:xfrm>
            <a:off x="1973304" y="2627500"/>
            <a:ext cx="177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domaine </a:t>
            </a:r>
            <a:endParaRPr sz="1200"/>
          </a:p>
        </p:txBody>
      </p:sp>
      <p:sp>
        <p:nvSpPr>
          <p:cNvPr id="703" name="Google Shape;703;p36"/>
          <p:cNvSpPr txBox="1"/>
          <p:nvPr/>
        </p:nvSpPr>
        <p:spPr>
          <a:xfrm>
            <a:off x="1973304" y="3160900"/>
            <a:ext cx="177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code zone</a:t>
            </a:r>
            <a:endParaRPr sz="1200"/>
          </a:p>
        </p:txBody>
      </p:sp>
      <p:sp>
        <p:nvSpPr>
          <p:cNvPr id="704" name="Google Shape;704;p36"/>
          <p:cNvSpPr txBox="1"/>
          <p:nvPr/>
        </p:nvSpPr>
        <p:spPr>
          <a:xfrm>
            <a:off x="1973304" y="3618100"/>
            <a:ext cx="177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zone</a:t>
            </a:r>
            <a:endParaRPr sz="1200"/>
          </a:p>
        </p:txBody>
      </p:sp>
      <p:sp>
        <p:nvSpPr>
          <p:cNvPr id="705" name="Google Shape;705;p36"/>
          <p:cNvSpPr txBox="1"/>
          <p:nvPr/>
        </p:nvSpPr>
        <p:spPr>
          <a:xfrm>
            <a:off x="1973304" y="4151500"/>
            <a:ext cx="177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code </a:t>
            </a:r>
            <a:r>
              <a:rPr lang="fr" sz="1200"/>
              <a:t>élément</a:t>
            </a:r>
            <a:endParaRPr sz="1200"/>
          </a:p>
        </p:txBody>
      </p:sp>
      <p:sp>
        <p:nvSpPr>
          <p:cNvPr id="706" name="Google Shape;706;p36"/>
          <p:cNvSpPr txBox="1"/>
          <p:nvPr/>
        </p:nvSpPr>
        <p:spPr>
          <a:xfrm>
            <a:off x="4116831" y="2094100"/>
            <a:ext cx="177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élément</a:t>
            </a:r>
            <a:endParaRPr sz="1200"/>
          </a:p>
        </p:txBody>
      </p:sp>
      <p:sp>
        <p:nvSpPr>
          <p:cNvPr id="707" name="Google Shape;707;p36"/>
          <p:cNvSpPr txBox="1"/>
          <p:nvPr/>
        </p:nvSpPr>
        <p:spPr>
          <a:xfrm>
            <a:off x="4116831" y="2627500"/>
            <a:ext cx="177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code produit</a:t>
            </a:r>
            <a:endParaRPr sz="1200"/>
          </a:p>
        </p:txBody>
      </p:sp>
      <p:sp>
        <p:nvSpPr>
          <p:cNvPr id="708" name="Google Shape;708;p36"/>
          <p:cNvSpPr txBox="1"/>
          <p:nvPr/>
        </p:nvSpPr>
        <p:spPr>
          <a:xfrm>
            <a:off x="4064729" y="3618100"/>
            <a:ext cx="177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code année</a:t>
            </a:r>
            <a:endParaRPr sz="1200"/>
          </a:p>
        </p:txBody>
      </p:sp>
      <p:sp>
        <p:nvSpPr>
          <p:cNvPr id="709" name="Google Shape;709;p36"/>
          <p:cNvSpPr txBox="1"/>
          <p:nvPr/>
        </p:nvSpPr>
        <p:spPr>
          <a:xfrm>
            <a:off x="4116831" y="4151500"/>
            <a:ext cx="177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année</a:t>
            </a:r>
            <a:endParaRPr sz="1200"/>
          </a:p>
        </p:txBody>
      </p:sp>
      <p:sp>
        <p:nvSpPr>
          <p:cNvPr id="710" name="Google Shape;710;p36"/>
          <p:cNvSpPr txBox="1"/>
          <p:nvPr/>
        </p:nvSpPr>
        <p:spPr>
          <a:xfrm>
            <a:off x="6152668" y="2627500"/>
            <a:ext cx="177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valeur</a:t>
            </a:r>
            <a:endParaRPr sz="1200"/>
          </a:p>
        </p:txBody>
      </p:sp>
      <p:sp>
        <p:nvSpPr>
          <p:cNvPr id="711" name="Google Shape;711;p36"/>
          <p:cNvSpPr txBox="1"/>
          <p:nvPr/>
        </p:nvSpPr>
        <p:spPr>
          <a:xfrm>
            <a:off x="4116831" y="3160900"/>
            <a:ext cx="177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produit</a:t>
            </a:r>
            <a:endParaRPr sz="1200"/>
          </a:p>
        </p:txBody>
      </p:sp>
      <p:sp>
        <p:nvSpPr>
          <p:cNvPr id="712" name="Google Shape;712;p36"/>
          <p:cNvSpPr txBox="1"/>
          <p:nvPr/>
        </p:nvSpPr>
        <p:spPr>
          <a:xfrm>
            <a:off x="6152668" y="3160900"/>
            <a:ext cx="177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symbole</a:t>
            </a:r>
            <a:endParaRPr sz="1200"/>
          </a:p>
        </p:txBody>
      </p:sp>
      <p:sp>
        <p:nvSpPr>
          <p:cNvPr id="713" name="Google Shape;713;p36"/>
          <p:cNvSpPr txBox="1"/>
          <p:nvPr/>
        </p:nvSpPr>
        <p:spPr>
          <a:xfrm>
            <a:off x="6152668" y="3541900"/>
            <a:ext cx="177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description du </a:t>
            </a:r>
            <a:r>
              <a:rPr lang="fr" sz="1200"/>
              <a:t> symbole</a:t>
            </a:r>
            <a:endParaRPr sz="1200"/>
          </a:p>
        </p:txBody>
      </p:sp>
      <p:sp>
        <p:nvSpPr>
          <p:cNvPr id="714" name="Google Shape;714;p36"/>
          <p:cNvSpPr txBox="1"/>
          <p:nvPr/>
        </p:nvSpPr>
        <p:spPr>
          <a:xfrm>
            <a:off x="6152668" y="2094100"/>
            <a:ext cx="177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unité</a:t>
            </a:r>
            <a:endParaRPr sz="1200"/>
          </a:p>
        </p:txBody>
      </p:sp>
      <p:sp>
        <p:nvSpPr>
          <p:cNvPr id="715" name="Google Shape;715;p36"/>
          <p:cNvSpPr txBox="1"/>
          <p:nvPr>
            <p:ph type="title"/>
          </p:nvPr>
        </p:nvSpPr>
        <p:spPr>
          <a:xfrm>
            <a:off x="1220400" y="6107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SOURCES   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7"/>
          <p:cNvSpPr txBox="1"/>
          <p:nvPr>
            <p:ph type="title"/>
          </p:nvPr>
        </p:nvSpPr>
        <p:spPr>
          <a:xfrm>
            <a:off x="1220400" y="6107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SOURCES    </a:t>
            </a:r>
            <a:endParaRPr/>
          </a:p>
        </p:txBody>
      </p:sp>
      <p:pic>
        <p:nvPicPr>
          <p:cNvPr id="721" name="Google Shape;7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25" y="3869597"/>
            <a:ext cx="8757949" cy="1150678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37"/>
          <p:cNvSpPr txBox="1"/>
          <p:nvPr/>
        </p:nvSpPr>
        <p:spPr>
          <a:xfrm>
            <a:off x="359100" y="1401725"/>
            <a:ext cx="519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626B73"/>
                </a:solidFill>
              </a:rPr>
              <a:t>Population :</a:t>
            </a:r>
            <a:endParaRPr b="1">
              <a:solidFill>
                <a:srgbClr val="626B7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0000"/>
                </a:solidFill>
              </a:rPr>
              <a:t> 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23" name="Google Shape;723;p37"/>
          <p:cNvSpPr txBox="1"/>
          <p:nvPr/>
        </p:nvSpPr>
        <p:spPr>
          <a:xfrm>
            <a:off x="206700" y="3251811"/>
            <a:ext cx="468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626B73"/>
                </a:solidFill>
              </a:rPr>
              <a:t>Sous-nutrition :</a:t>
            </a:r>
            <a:endParaRPr b="1">
              <a:solidFill>
                <a:srgbClr val="626B73"/>
              </a:solidFill>
            </a:endParaRPr>
          </a:p>
        </p:txBody>
      </p:sp>
      <p:pic>
        <p:nvPicPr>
          <p:cNvPr id="724" name="Google Shape;72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533" y="2034925"/>
            <a:ext cx="8757942" cy="9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37"/>
          <p:cNvSpPr/>
          <p:nvPr/>
        </p:nvSpPr>
        <p:spPr>
          <a:xfrm>
            <a:off x="289525" y="1882525"/>
            <a:ext cx="3246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A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26" name="Google Shape;726;p37"/>
          <p:cNvSpPr/>
          <p:nvPr/>
        </p:nvSpPr>
        <p:spPr>
          <a:xfrm>
            <a:off x="1051525" y="1882525"/>
            <a:ext cx="3246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B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27" name="Google Shape;727;p37"/>
          <p:cNvSpPr/>
          <p:nvPr/>
        </p:nvSpPr>
        <p:spPr>
          <a:xfrm>
            <a:off x="2208175" y="1882525"/>
            <a:ext cx="3246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D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28" name="Google Shape;728;p37"/>
          <p:cNvSpPr/>
          <p:nvPr/>
        </p:nvSpPr>
        <p:spPr>
          <a:xfrm>
            <a:off x="1661125" y="1882525"/>
            <a:ext cx="3246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C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29" name="Google Shape;729;p37"/>
          <p:cNvSpPr/>
          <p:nvPr/>
        </p:nvSpPr>
        <p:spPr>
          <a:xfrm>
            <a:off x="3046375" y="1882525"/>
            <a:ext cx="3246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E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30" name="Google Shape;730;p37"/>
          <p:cNvSpPr/>
          <p:nvPr/>
        </p:nvSpPr>
        <p:spPr>
          <a:xfrm>
            <a:off x="3579775" y="1882525"/>
            <a:ext cx="3246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F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31" name="Google Shape;731;p37"/>
          <p:cNvSpPr/>
          <p:nvPr/>
        </p:nvSpPr>
        <p:spPr>
          <a:xfrm>
            <a:off x="4265575" y="1882525"/>
            <a:ext cx="3246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G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32" name="Google Shape;732;p37"/>
          <p:cNvSpPr/>
          <p:nvPr/>
        </p:nvSpPr>
        <p:spPr>
          <a:xfrm>
            <a:off x="4875175" y="1882525"/>
            <a:ext cx="3246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H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33" name="Google Shape;733;p37"/>
          <p:cNvSpPr/>
          <p:nvPr/>
        </p:nvSpPr>
        <p:spPr>
          <a:xfrm>
            <a:off x="5560975" y="1882525"/>
            <a:ext cx="3246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I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34" name="Google Shape;734;p37"/>
          <p:cNvSpPr/>
          <p:nvPr/>
        </p:nvSpPr>
        <p:spPr>
          <a:xfrm>
            <a:off x="6170575" y="1882525"/>
            <a:ext cx="3246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J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35" name="Google Shape;735;p37"/>
          <p:cNvSpPr/>
          <p:nvPr/>
        </p:nvSpPr>
        <p:spPr>
          <a:xfrm>
            <a:off x="6780175" y="1882525"/>
            <a:ext cx="3246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K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36" name="Google Shape;736;p37"/>
          <p:cNvSpPr/>
          <p:nvPr/>
        </p:nvSpPr>
        <p:spPr>
          <a:xfrm>
            <a:off x="7389775" y="1882525"/>
            <a:ext cx="3246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L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37" name="Google Shape;737;p37"/>
          <p:cNvSpPr/>
          <p:nvPr/>
        </p:nvSpPr>
        <p:spPr>
          <a:xfrm>
            <a:off x="7923175" y="1882525"/>
            <a:ext cx="3246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M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38" name="Google Shape;738;p37"/>
          <p:cNvSpPr/>
          <p:nvPr/>
        </p:nvSpPr>
        <p:spPr>
          <a:xfrm>
            <a:off x="8685175" y="1882525"/>
            <a:ext cx="3246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N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39" name="Google Shape;739;p37"/>
          <p:cNvSpPr txBox="1"/>
          <p:nvPr/>
        </p:nvSpPr>
        <p:spPr>
          <a:xfrm>
            <a:off x="206700" y="2956425"/>
            <a:ext cx="51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626B73"/>
                </a:solidFill>
              </a:rPr>
              <a:t>Population :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40" name="Google Shape;740;p37"/>
          <p:cNvSpPr/>
          <p:nvPr/>
        </p:nvSpPr>
        <p:spPr>
          <a:xfrm>
            <a:off x="289525" y="3558925"/>
            <a:ext cx="3246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A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41" name="Google Shape;741;p37"/>
          <p:cNvSpPr/>
          <p:nvPr/>
        </p:nvSpPr>
        <p:spPr>
          <a:xfrm>
            <a:off x="1051525" y="3558925"/>
            <a:ext cx="3246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B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42" name="Google Shape;742;p37"/>
          <p:cNvSpPr/>
          <p:nvPr/>
        </p:nvSpPr>
        <p:spPr>
          <a:xfrm>
            <a:off x="2208175" y="3558925"/>
            <a:ext cx="3246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D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43" name="Google Shape;743;p37"/>
          <p:cNvSpPr/>
          <p:nvPr/>
        </p:nvSpPr>
        <p:spPr>
          <a:xfrm>
            <a:off x="1661125" y="3558925"/>
            <a:ext cx="3246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C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44" name="Google Shape;744;p37"/>
          <p:cNvSpPr/>
          <p:nvPr/>
        </p:nvSpPr>
        <p:spPr>
          <a:xfrm>
            <a:off x="2812888" y="3558925"/>
            <a:ext cx="3246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E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45" name="Google Shape;745;p37"/>
          <p:cNvSpPr/>
          <p:nvPr/>
        </p:nvSpPr>
        <p:spPr>
          <a:xfrm>
            <a:off x="3417600" y="3558925"/>
            <a:ext cx="3246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F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46" name="Google Shape;746;p37"/>
          <p:cNvSpPr/>
          <p:nvPr/>
        </p:nvSpPr>
        <p:spPr>
          <a:xfrm>
            <a:off x="4022300" y="3558925"/>
            <a:ext cx="3246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G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47" name="Google Shape;747;p37"/>
          <p:cNvSpPr/>
          <p:nvPr/>
        </p:nvSpPr>
        <p:spPr>
          <a:xfrm>
            <a:off x="4570375" y="3558925"/>
            <a:ext cx="3246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H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48" name="Google Shape;748;p37"/>
          <p:cNvSpPr/>
          <p:nvPr/>
        </p:nvSpPr>
        <p:spPr>
          <a:xfrm>
            <a:off x="5103775" y="3558925"/>
            <a:ext cx="3246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I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49" name="Google Shape;749;p37"/>
          <p:cNvSpPr/>
          <p:nvPr/>
        </p:nvSpPr>
        <p:spPr>
          <a:xfrm>
            <a:off x="5637175" y="3558925"/>
            <a:ext cx="3246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J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50" name="Google Shape;750;p37"/>
          <p:cNvSpPr/>
          <p:nvPr/>
        </p:nvSpPr>
        <p:spPr>
          <a:xfrm>
            <a:off x="6170575" y="3558925"/>
            <a:ext cx="3246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K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51" name="Google Shape;751;p37"/>
          <p:cNvSpPr/>
          <p:nvPr/>
        </p:nvSpPr>
        <p:spPr>
          <a:xfrm>
            <a:off x="6703975" y="3558925"/>
            <a:ext cx="3246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L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52" name="Google Shape;752;p37"/>
          <p:cNvSpPr/>
          <p:nvPr/>
        </p:nvSpPr>
        <p:spPr>
          <a:xfrm>
            <a:off x="7313575" y="3558925"/>
            <a:ext cx="3246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M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53" name="Google Shape;753;p37"/>
          <p:cNvSpPr/>
          <p:nvPr/>
        </p:nvSpPr>
        <p:spPr>
          <a:xfrm>
            <a:off x="8075575" y="3558925"/>
            <a:ext cx="3246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N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" name="Google Shape;75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801" y="1737677"/>
            <a:ext cx="8819651" cy="13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675" y="3558225"/>
            <a:ext cx="8739350" cy="12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38"/>
          <p:cNvSpPr txBox="1"/>
          <p:nvPr/>
        </p:nvSpPr>
        <p:spPr>
          <a:xfrm>
            <a:off x="294507" y="1260900"/>
            <a:ext cx="465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626B73"/>
                </a:solidFill>
              </a:rPr>
              <a:t>Végétaux &amp; animaux :</a:t>
            </a:r>
            <a:endParaRPr b="1">
              <a:solidFill>
                <a:srgbClr val="626B73"/>
              </a:solidFill>
            </a:endParaRPr>
          </a:p>
        </p:txBody>
      </p:sp>
      <p:sp>
        <p:nvSpPr>
          <p:cNvPr id="761" name="Google Shape;761;p38"/>
          <p:cNvSpPr txBox="1"/>
          <p:nvPr/>
        </p:nvSpPr>
        <p:spPr>
          <a:xfrm>
            <a:off x="260525" y="3155656"/>
            <a:ext cx="465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626B73"/>
                </a:solidFill>
              </a:rPr>
              <a:t>Céréales :</a:t>
            </a:r>
            <a:endParaRPr b="1">
              <a:solidFill>
                <a:srgbClr val="626B73"/>
              </a:solidFill>
            </a:endParaRPr>
          </a:p>
        </p:txBody>
      </p:sp>
      <p:sp>
        <p:nvSpPr>
          <p:cNvPr id="762" name="Google Shape;762;p38"/>
          <p:cNvSpPr txBox="1"/>
          <p:nvPr/>
        </p:nvSpPr>
        <p:spPr>
          <a:xfrm>
            <a:off x="1303800" y="4835705"/>
            <a:ext cx="703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solidFill>
                  <a:srgbClr val="5874AF"/>
                </a:solidFill>
                <a:latin typeface="Calibri"/>
                <a:ea typeface="Calibri"/>
                <a:cs typeface="Calibri"/>
                <a:sym typeface="Calibri"/>
              </a:rPr>
              <a:t>sources :</a:t>
            </a:r>
            <a:r>
              <a:rPr i="1" lang="fr" sz="12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fr" sz="1200" u="sng">
                <a:solidFill>
                  <a:srgbClr val="626B73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population</a:t>
            </a:r>
            <a:r>
              <a:rPr i="1" lang="fr" sz="1200">
                <a:solidFill>
                  <a:srgbClr val="626B73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fr" sz="1200" u="sng">
                <a:solidFill>
                  <a:srgbClr val="626B73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sous-alimentation</a:t>
            </a:r>
            <a:r>
              <a:rPr i="1" lang="fr" sz="1200">
                <a:solidFill>
                  <a:srgbClr val="626B73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fr" sz="1200" u="sng">
                <a:solidFill>
                  <a:srgbClr val="626B73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animaux</a:t>
            </a:r>
            <a:r>
              <a:rPr i="1" lang="fr" sz="1200">
                <a:solidFill>
                  <a:srgbClr val="626B73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fr" sz="1200" u="sng">
                <a:solidFill>
                  <a:srgbClr val="626B73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végétaux</a:t>
            </a:r>
            <a:r>
              <a:rPr i="1" lang="fr" sz="1200">
                <a:solidFill>
                  <a:srgbClr val="626B73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fr" sz="1200" u="sng">
                <a:solidFill>
                  <a:srgbClr val="626B73"/>
                </a:solidFill>
                <a:latin typeface="Calibri"/>
                <a:ea typeface="Calibri"/>
                <a:cs typeface="Calibri"/>
                <a:sym typeface="Calibri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céréales</a:t>
            </a:r>
            <a:r>
              <a:rPr i="1" lang="fr" sz="1200">
                <a:solidFill>
                  <a:srgbClr val="626B7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fr" sz="1200">
                <a:solidFill>
                  <a:srgbClr val="5874AF"/>
                </a:solidFill>
                <a:latin typeface="Calibri"/>
                <a:ea typeface="Calibri"/>
                <a:cs typeface="Calibri"/>
                <a:sym typeface="Calibri"/>
              </a:rPr>
              <a:t>, rapport lancet &amp; wikipédia</a:t>
            </a:r>
            <a:endParaRPr i="1" sz="1200">
              <a:solidFill>
                <a:srgbClr val="626B7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38"/>
          <p:cNvSpPr txBox="1"/>
          <p:nvPr>
            <p:ph type="title"/>
          </p:nvPr>
        </p:nvSpPr>
        <p:spPr>
          <a:xfrm>
            <a:off x="1220400" y="610775"/>
            <a:ext cx="7030500" cy="7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SOURCES    </a:t>
            </a:r>
            <a:endParaRPr/>
          </a:p>
        </p:txBody>
      </p:sp>
      <p:sp>
        <p:nvSpPr>
          <p:cNvPr id="764" name="Google Shape;764;p38"/>
          <p:cNvSpPr/>
          <p:nvPr/>
        </p:nvSpPr>
        <p:spPr>
          <a:xfrm>
            <a:off x="289525" y="1577725"/>
            <a:ext cx="3246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A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65" name="Google Shape;765;p38"/>
          <p:cNvSpPr/>
          <p:nvPr/>
        </p:nvSpPr>
        <p:spPr>
          <a:xfrm>
            <a:off x="1051525" y="1577725"/>
            <a:ext cx="3246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B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66" name="Google Shape;766;p38"/>
          <p:cNvSpPr/>
          <p:nvPr/>
        </p:nvSpPr>
        <p:spPr>
          <a:xfrm>
            <a:off x="2208175" y="1577725"/>
            <a:ext cx="3246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D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67" name="Google Shape;767;p38"/>
          <p:cNvSpPr/>
          <p:nvPr/>
        </p:nvSpPr>
        <p:spPr>
          <a:xfrm>
            <a:off x="1661125" y="1577725"/>
            <a:ext cx="3246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C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68" name="Google Shape;768;p38"/>
          <p:cNvSpPr/>
          <p:nvPr/>
        </p:nvSpPr>
        <p:spPr>
          <a:xfrm>
            <a:off x="3046375" y="1577725"/>
            <a:ext cx="3246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E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69" name="Google Shape;769;p38"/>
          <p:cNvSpPr/>
          <p:nvPr/>
        </p:nvSpPr>
        <p:spPr>
          <a:xfrm>
            <a:off x="3579775" y="1577725"/>
            <a:ext cx="3246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F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70" name="Google Shape;770;p38"/>
          <p:cNvSpPr/>
          <p:nvPr/>
        </p:nvSpPr>
        <p:spPr>
          <a:xfrm>
            <a:off x="4265575" y="1577725"/>
            <a:ext cx="3246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G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71" name="Google Shape;771;p38"/>
          <p:cNvSpPr/>
          <p:nvPr/>
        </p:nvSpPr>
        <p:spPr>
          <a:xfrm>
            <a:off x="4875175" y="1577725"/>
            <a:ext cx="3246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H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72" name="Google Shape;772;p38"/>
          <p:cNvSpPr/>
          <p:nvPr/>
        </p:nvSpPr>
        <p:spPr>
          <a:xfrm>
            <a:off x="5560975" y="1577725"/>
            <a:ext cx="3246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I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73" name="Google Shape;773;p38"/>
          <p:cNvSpPr/>
          <p:nvPr/>
        </p:nvSpPr>
        <p:spPr>
          <a:xfrm>
            <a:off x="6170575" y="1577725"/>
            <a:ext cx="3246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J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74" name="Google Shape;774;p38"/>
          <p:cNvSpPr/>
          <p:nvPr/>
        </p:nvSpPr>
        <p:spPr>
          <a:xfrm>
            <a:off x="6780175" y="1577725"/>
            <a:ext cx="3246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K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75" name="Google Shape;775;p38"/>
          <p:cNvSpPr/>
          <p:nvPr/>
        </p:nvSpPr>
        <p:spPr>
          <a:xfrm>
            <a:off x="7389775" y="1577725"/>
            <a:ext cx="3246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L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76" name="Google Shape;776;p38"/>
          <p:cNvSpPr/>
          <p:nvPr/>
        </p:nvSpPr>
        <p:spPr>
          <a:xfrm>
            <a:off x="7923175" y="1577725"/>
            <a:ext cx="3246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M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77" name="Google Shape;777;p38"/>
          <p:cNvSpPr/>
          <p:nvPr/>
        </p:nvSpPr>
        <p:spPr>
          <a:xfrm>
            <a:off x="8685175" y="1577725"/>
            <a:ext cx="3246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N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78" name="Google Shape;778;p38"/>
          <p:cNvSpPr/>
          <p:nvPr/>
        </p:nvSpPr>
        <p:spPr>
          <a:xfrm>
            <a:off x="289525" y="3558925"/>
            <a:ext cx="3246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A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79" name="Google Shape;779;p38"/>
          <p:cNvSpPr/>
          <p:nvPr/>
        </p:nvSpPr>
        <p:spPr>
          <a:xfrm>
            <a:off x="1051525" y="3558925"/>
            <a:ext cx="3246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B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80" name="Google Shape;780;p38"/>
          <p:cNvSpPr/>
          <p:nvPr/>
        </p:nvSpPr>
        <p:spPr>
          <a:xfrm>
            <a:off x="2208175" y="3558925"/>
            <a:ext cx="3246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D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81" name="Google Shape;781;p38"/>
          <p:cNvSpPr/>
          <p:nvPr/>
        </p:nvSpPr>
        <p:spPr>
          <a:xfrm>
            <a:off x="1661125" y="3558925"/>
            <a:ext cx="3246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C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82" name="Google Shape;782;p38"/>
          <p:cNvSpPr/>
          <p:nvPr/>
        </p:nvSpPr>
        <p:spPr>
          <a:xfrm>
            <a:off x="3046375" y="3558925"/>
            <a:ext cx="3246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E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83" name="Google Shape;783;p38"/>
          <p:cNvSpPr/>
          <p:nvPr/>
        </p:nvSpPr>
        <p:spPr>
          <a:xfrm>
            <a:off x="3579775" y="3558925"/>
            <a:ext cx="3246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F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84" name="Google Shape;784;p38"/>
          <p:cNvSpPr/>
          <p:nvPr/>
        </p:nvSpPr>
        <p:spPr>
          <a:xfrm>
            <a:off x="4265575" y="3558925"/>
            <a:ext cx="3246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G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85" name="Google Shape;785;p38"/>
          <p:cNvSpPr/>
          <p:nvPr/>
        </p:nvSpPr>
        <p:spPr>
          <a:xfrm>
            <a:off x="4875175" y="3558925"/>
            <a:ext cx="3246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H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86" name="Google Shape;786;p38"/>
          <p:cNvSpPr/>
          <p:nvPr/>
        </p:nvSpPr>
        <p:spPr>
          <a:xfrm>
            <a:off x="5560975" y="3558925"/>
            <a:ext cx="3246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I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87" name="Google Shape;787;p38"/>
          <p:cNvSpPr/>
          <p:nvPr/>
        </p:nvSpPr>
        <p:spPr>
          <a:xfrm>
            <a:off x="6170575" y="3558925"/>
            <a:ext cx="3246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J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88" name="Google Shape;788;p38"/>
          <p:cNvSpPr/>
          <p:nvPr/>
        </p:nvSpPr>
        <p:spPr>
          <a:xfrm>
            <a:off x="6780175" y="3558925"/>
            <a:ext cx="3246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K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89" name="Google Shape;789;p38"/>
          <p:cNvSpPr/>
          <p:nvPr/>
        </p:nvSpPr>
        <p:spPr>
          <a:xfrm>
            <a:off x="7389775" y="3558925"/>
            <a:ext cx="3246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L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90" name="Google Shape;790;p38"/>
          <p:cNvSpPr/>
          <p:nvPr/>
        </p:nvSpPr>
        <p:spPr>
          <a:xfrm>
            <a:off x="7923175" y="3558925"/>
            <a:ext cx="3246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M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91" name="Google Shape;791;p38"/>
          <p:cNvSpPr/>
          <p:nvPr/>
        </p:nvSpPr>
        <p:spPr>
          <a:xfrm>
            <a:off x="8685175" y="3558925"/>
            <a:ext cx="324600" cy="185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N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9"/>
          <p:cNvSpPr txBox="1"/>
          <p:nvPr>
            <p:ph type="title"/>
          </p:nvPr>
        </p:nvSpPr>
        <p:spPr>
          <a:xfrm>
            <a:off x="1303800" y="6747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L'algèbre</a:t>
            </a:r>
            <a:r>
              <a:rPr lang="fr"/>
              <a:t> </a:t>
            </a:r>
            <a:r>
              <a:rPr lang="fr"/>
              <a:t>relationnelle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Google Shape;80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638" y="1652588"/>
            <a:ext cx="4276725" cy="3362325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40"/>
          <p:cNvSpPr txBox="1"/>
          <p:nvPr>
            <p:ph type="title"/>
          </p:nvPr>
        </p:nvSpPr>
        <p:spPr>
          <a:xfrm>
            <a:off x="1264925" y="5548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2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Les 10 pays pour lesquels la proportion de personnes sous-alimentées est la plus forte.</a:t>
            </a:r>
            <a:endParaRPr sz="3400"/>
          </a:p>
        </p:txBody>
      </p:sp>
      <p:sp>
        <p:nvSpPr>
          <p:cNvPr id="803" name="Google Shape;803;p40"/>
          <p:cNvSpPr txBox="1"/>
          <p:nvPr/>
        </p:nvSpPr>
        <p:spPr>
          <a:xfrm>
            <a:off x="570725" y="1863825"/>
            <a:ext cx="41490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>
                <a:solidFill>
                  <a:srgbClr val="235A81"/>
                </a:solidFill>
                <a:highlight>
                  <a:srgbClr val="E5E5E5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SELECT</a:t>
            </a:r>
            <a:r>
              <a:rPr lang="fr">
                <a:solidFill>
                  <a:srgbClr val="444444"/>
                </a:solidFill>
                <a:highlight>
                  <a:srgbClr val="E5E5E5"/>
                </a:highlight>
              </a:rPr>
              <a:t> population.</a:t>
            </a:r>
            <a:r>
              <a:rPr lang="fr">
                <a:solidFill>
                  <a:srgbClr val="0055AA"/>
                </a:solidFill>
                <a:highlight>
                  <a:srgbClr val="E5E5E5"/>
                </a:highlight>
              </a:rPr>
              <a:t>`pays`</a:t>
            </a:r>
            <a:r>
              <a:rPr lang="fr">
                <a:solidFill>
                  <a:srgbClr val="444444"/>
                </a:solidFill>
                <a:highlight>
                  <a:srgbClr val="E5E5E5"/>
                </a:highlight>
              </a:rPr>
              <a:t>,ROUND</a:t>
            </a:r>
            <a:r>
              <a:rPr lang="fr">
                <a:solidFill>
                  <a:srgbClr val="999977"/>
                </a:solidFill>
                <a:highlight>
                  <a:srgbClr val="E5E5E5"/>
                </a:highlight>
              </a:rPr>
              <a:t>((</a:t>
            </a:r>
            <a:r>
              <a:rPr lang="fr">
                <a:solidFill>
                  <a:srgbClr val="444444"/>
                </a:solidFill>
                <a:highlight>
                  <a:srgbClr val="E5E5E5"/>
                </a:highlight>
              </a:rPr>
              <a:t>sous_nutrition</a:t>
            </a:r>
            <a:r>
              <a:rPr lang="fr">
                <a:solidFill>
                  <a:srgbClr val="0055AA"/>
                </a:solidFill>
                <a:highlight>
                  <a:srgbClr val="E5E5E5"/>
                </a:highlight>
              </a:rPr>
              <a:t>.nb_personnes</a:t>
            </a:r>
            <a:r>
              <a:rPr lang="fr">
                <a:solidFill>
                  <a:srgbClr val="FF00FF"/>
                </a:solidFill>
                <a:highlight>
                  <a:srgbClr val="E5E5E5"/>
                </a:highlight>
              </a:rPr>
              <a:t>*</a:t>
            </a:r>
            <a:r>
              <a:rPr lang="fr">
                <a:solidFill>
                  <a:srgbClr val="116644"/>
                </a:solidFill>
                <a:highlight>
                  <a:srgbClr val="E5E5E5"/>
                </a:highlight>
              </a:rPr>
              <a:t>1000000</a:t>
            </a:r>
            <a:r>
              <a:rPr lang="fr">
                <a:solidFill>
                  <a:srgbClr val="999977"/>
                </a:solidFill>
                <a:highlight>
                  <a:srgbClr val="E5E5E5"/>
                </a:highlight>
              </a:rPr>
              <a:t>)</a:t>
            </a:r>
            <a:r>
              <a:rPr lang="fr">
                <a:solidFill>
                  <a:srgbClr val="FF00FF"/>
                </a:solidFill>
                <a:highlight>
                  <a:srgbClr val="E5E5E5"/>
                </a:highlight>
              </a:rPr>
              <a:t>*</a:t>
            </a:r>
            <a:r>
              <a:rPr lang="fr">
                <a:solidFill>
                  <a:srgbClr val="116644"/>
                </a:solidFill>
                <a:highlight>
                  <a:srgbClr val="E5E5E5"/>
                </a:highlight>
              </a:rPr>
              <a:t>100</a:t>
            </a:r>
            <a:r>
              <a:rPr lang="fr">
                <a:solidFill>
                  <a:srgbClr val="444444"/>
                </a:solidFill>
                <a:highlight>
                  <a:srgbClr val="E5E5E5"/>
                </a:highlight>
              </a:rPr>
              <a:t>/</a:t>
            </a:r>
            <a:r>
              <a:rPr lang="fr">
                <a:solidFill>
                  <a:srgbClr val="999977"/>
                </a:solidFill>
                <a:highlight>
                  <a:srgbClr val="E5E5E5"/>
                </a:highlight>
              </a:rPr>
              <a:t>(</a:t>
            </a:r>
            <a:r>
              <a:rPr lang="fr">
                <a:solidFill>
                  <a:srgbClr val="444444"/>
                </a:solidFill>
                <a:highlight>
                  <a:srgbClr val="E5E5E5"/>
                </a:highlight>
              </a:rPr>
              <a:t>population</a:t>
            </a:r>
            <a:r>
              <a:rPr lang="fr">
                <a:solidFill>
                  <a:srgbClr val="0055AA"/>
                </a:solidFill>
                <a:highlight>
                  <a:srgbClr val="E5E5E5"/>
                </a:highlight>
              </a:rPr>
              <a:t>.population</a:t>
            </a:r>
            <a:r>
              <a:rPr lang="fr">
                <a:solidFill>
                  <a:srgbClr val="FF00FF"/>
                </a:solidFill>
                <a:highlight>
                  <a:srgbClr val="E5E5E5"/>
                </a:highlight>
              </a:rPr>
              <a:t>*</a:t>
            </a:r>
            <a:r>
              <a:rPr lang="fr">
                <a:solidFill>
                  <a:srgbClr val="116644"/>
                </a:solidFill>
                <a:highlight>
                  <a:srgbClr val="E5E5E5"/>
                </a:highlight>
              </a:rPr>
              <a:t>1000</a:t>
            </a:r>
            <a:r>
              <a:rPr lang="fr">
                <a:solidFill>
                  <a:srgbClr val="999977"/>
                </a:solidFill>
                <a:highlight>
                  <a:srgbClr val="E5E5E5"/>
                </a:highlight>
              </a:rPr>
              <a:t>)</a:t>
            </a:r>
            <a:r>
              <a:rPr lang="fr">
                <a:solidFill>
                  <a:srgbClr val="444444"/>
                </a:solidFill>
                <a:highlight>
                  <a:srgbClr val="E5E5E5"/>
                </a:highlight>
              </a:rPr>
              <a:t>,</a:t>
            </a:r>
            <a:r>
              <a:rPr lang="fr">
                <a:solidFill>
                  <a:srgbClr val="116644"/>
                </a:solidFill>
                <a:highlight>
                  <a:srgbClr val="E5E5E5"/>
                </a:highlight>
              </a:rPr>
              <a:t>4</a:t>
            </a:r>
            <a:r>
              <a:rPr lang="fr">
                <a:solidFill>
                  <a:srgbClr val="999977"/>
                </a:solidFill>
                <a:highlight>
                  <a:srgbClr val="E5E5E5"/>
                </a:highlight>
              </a:rPr>
              <a:t>)</a:t>
            </a:r>
            <a:r>
              <a:rPr lang="fr">
                <a:solidFill>
                  <a:srgbClr val="770088"/>
                </a:solidFill>
                <a:highlight>
                  <a:srgbClr val="E5E5E5"/>
                </a:highlight>
              </a:rPr>
              <a:t>as</a:t>
            </a:r>
            <a:r>
              <a:rPr lang="fr">
                <a:solidFill>
                  <a:srgbClr val="444444"/>
                </a:solidFill>
                <a:highlight>
                  <a:srgbClr val="E5E5E5"/>
                </a:highlight>
              </a:rPr>
              <a:t> portion_sous_alimentées </a:t>
            </a:r>
            <a:r>
              <a:rPr lang="fr">
                <a:solidFill>
                  <a:srgbClr val="770088"/>
                </a:solidFill>
                <a:highlight>
                  <a:srgbClr val="E5E5E5"/>
                </a:highlight>
              </a:rPr>
              <a:t>FROM</a:t>
            </a:r>
            <a:r>
              <a:rPr lang="fr">
                <a:solidFill>
                  <a:srgbClr val="444444"/>
                </a:solidFill>
                <a:highlight>
                  <a:srgbClr val="E5E5E5"/>
                </a:highlight>
              </a:rPr>
              <a:t> population </a:t>
            </a:r>
            <a:r>
              <a:rPr lang="fr">
                <a:solidFill>
                  <a:srgbClr val="770088"/>
                </a:solidFill>
                <a:highlight>
                  <a:srgbClr val="E5E5E5"/>
                </a:highlight>
              </a:rPr>
              <a:t>NATURAL</a:t>
            </a:r>
            <a:r>
              <a:rPr lang="fr">
                <a:solidFill>
                  <a:srgbClr val="444444"/>
                </a:solidFill>
                <a:highlight>
                  <a:srgbClr val="E5E5E5"/>
                </a:highlight>
              </a:rPr>
              <a:t> </a:t>
            </a:r>
            <a:r>
              <a:rPr lang="fr">
                <a:solidFill>
                  <a:srgbClr val="770088"/>
                </a:solidFill>
                <a:highlight>
                  <a:srgbClr val="E5E5E5"/>
                </a:highlight>
              </a:rPr>
              <a:t>JOIN</a:t>
            </a:r>
            <a:r>
              <a:rPr lang="fr">
                <a:solidFill>
                  <a:srgbClr val="444444"/>
                </a:solidFill>
                <a:highlight>
                  <a:srgbClr val="E5E5E5"/>
                </a:highlight>
              </a:rPr>
              <a:t> sous_nutrition </a:t>
            </a:r>
            <a:r>
              <a:rPr lang="fr">
                <a:solidFill>
                  <a:srgbClr val="770088"/>
                </a:solidFill>
                <a:highlight>
                  <a:srgbClr val="E5E5E5"/>
                </a:highlight>
              </a:rPr>
              <a:t>ORDER</a:t>
            </a:r>
            <a:r>
              <a:rPr lang="fr">
                <a:solidFill>
                  <a:srgbClr val="444444"/>
                </a:solidFill>
                <a:highlight>
                  <a:srgbClr val="E5E5E5"/>
                </a:highlight>
              </a:rPr>
              <a:t> </a:t>
            </a:r>
            <a:r>
              <a:rPr lang="fr">
                <a:solidFill>
                  <a:srgbClr val="770088"/>
                </a:solidFill>
                <a:highlight>
                  <a:srgbClr val="E5E5E5"/>
                </a:highlight>
              </a:rPr>
              <a:t>BY</a:t>
            </a:r>
            <a:r>
              <a:rPr lang="fr">
                <a:solidFill>
                  <a:srgbClr val="444444"/>
                </a:solidFill>
                <a:highlight>
                  <a:srgbClr val="E5E5E5"/>
                </a:highlight>
              </a:rPr>
              <a:t> portion_sous_alimentées </a:t>
            </a:r>
            <a:r>
              <a:rPr lang="fr">
                <a:solidFill>
                  <a:srgbClr val="770088"/>
                </a:solidFill>
                <a:highlight>
                  <a:srgbClr val="E5E5E5"/>
                </a:highlight>
              </a:rPr>
              <a:t>DESC</a:t>
            </a:r>
            <a:r>
              <a:rPr lang="fr">
                <a:solidFill>
                  <a:srgbClr val="444444"/>
                </a:solidFill>
                <a:highlight>
                  <a:srgbClr val="E5E5E5"/>
                </a:highlight>
              </a:rPr>
              <a:t> </a:t>
            </a:r>
            <a:r>
              <a:rPr lang="fr">
                <a:solidFill>
                  <a:srgbClr val="770088"/>
                </a:solidFill>
                <a:highlight>
                  <a:srgbClr val="E5E5E5"/>
                </a:highlight>
              </a:rPr>
              <a:t>LIMIT</a:t>
            </a:r>
            <a:r>
              <a:rPr lang="fr">
                <a:solidFill>
                  <a:srgbClr val="444444"/>
                </a:solidFill>
                <a:highlight>
                  <a:srgbClr val="E5E5E5"/>
                </a:highlight>
              </a:rPr>
              <a:t> </a:t>
            </a:r>
            <a:r>
              <a:rPr lang="fr">
                <a:solidFill>
                  <a:srgbClr val="116644"/>
                </a:solidFill>
                <a:highlight>
                  <a:srgbClr val="E5E5E5"/>
                </a:highlight>
              </a:rPr>
              <a:t>10</a:t>
            </a:r>
            <a:endParaRPr sz="1600"/>
          </a:p>
        </p:txBody>
      </p:sp>
      <p:sp>
        <p:nvSpPr>
          <p:cNvPr id="804" name="Google Shape;804;p40"/>
          <p:cNvSpPr/>
          <p:nvPr/>
        </p:nvSpPr>
        <p:spPr>
          <a:xfrm>
            <a:off x="1521950" y="2163725"/>
            <a:ext cx="529200" cy="258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5" name="Google Shape;805;p40"/>
          <p:cNvCxnSpPr>
            <a:stCxn id="804" idx="0"/>
          </p:cNvCxnSpPr>
          <p:nvPr/>
        </p:nvCxnSpPr>
        <p:spPr>
          <a:xfrm flipH="1" rot="10800000">
            <a:off x="1786550" y="1749125"/>
            <a:ext cx="2935500" cy="41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6" name="Google Shape;806;p40"/>
          <p:cNvSpPr/>
          <p:nvPr/>
        </p:nvSpPr>
        <p:spPr>
          <a:xfrm>
            <a:off x="4701875" y="1749250"/>
            <a:ext cx="650100" cy="34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40"/>
          <p:cNvSpPr/>
          <p:nvPr/>
        </p:nvSpPr>
        <p:spPr>
          <a:xfrm>
            <a:off x="7228700" y="1652600"/>
            <a:ext cx="1779900" cy="534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40"/>
          <p:cNvSpPr/>
          <p:nvPr/>
        </p:nvSpPr>
        <p:spPr>
          <a:xfrm>
            <a:off x="2611510" y="2057125"/>
            <a:ext cx="1941000" cy="426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9" name="Google Shape;809;p40"/>
          <p:cNvCxnSpPr>
            <a:stCxn id="808" idx="6"/>
            <a:endCxn id="807" idx="1"/>
          </p:cNvCxnSpPr>
          <p:nvPr/>
        </p:nvCxnSpPr>
        <p:spPr>
          <a:xfrm flipH="1" rot="10800000">
            <a:off x="4552510" y="1920025"/>
            <a:ext cx="2676300" cy="35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4388" y="3147925"/>
            <a:ext cx="4905375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025" y="3994725"/>
            <a:ext cx="4591050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200" y="2580450"/>
            <a:ext cx="4762697" cy="658325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4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L’union (jointure)</a:t>
            </a:r>
            <a:endParaRPr/>
          </a:p>
        </p:txBody>
      </p:sp>
      <p:sp>
        <p:nvSpPr>
          <p:cNvPr id="818" name="Google Shape;818;p41"/>
          <p:cNvSpPr txBox="1"/>
          <p:nvPr/>
        </p:nvSpPr>
        <p:spPr>
          <a:xfrm>
            <a:off x="794475" y="1046875"/>
            <a:ext cx="8245200" cy="11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fr" sz="1200">
                <a:solidFill>
                  <a:srgbClr val="235A81"/>
                </a:solidFill>
                <a:highlight>
                  <a:srgbClr val="E5E5E5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SELECT</a:t>
            </a:r>
            <a:r>
              <a:rPr b="1" lang="fr" sz="1200">
                <a:solidFill>
                  <a:srgbClr val="444444"/>
                </a:solidFill>
                <a:highlight>
                  <a:srgbClr val="E5E5E5"/>
                </a:highlight>
              </a:rPr>
              <a:t> population.</a:t>
            </a:r>
            <a:r>
              <a:rPr b="1" lang="fr" sz="1200">
                <a:solidFill>
                  <a:srgbClr val="0055AA"/>
                </a:solidFill>
                <a:highlight>
                  <a:srgbClr val="E5E5E5"/>
                </a:highlight>
              </a:rPr>
              <a:t>`pays`</a:t>
            </a:r>
            <a:r>
              <a:rPr b="1" lang="fr" sz="1200">
                <a:solidFill>
                  <a:srgbClr val="444444"/>
                </a:solidFill>
                <a:highlight>
                  <a:srgbClr val="E5E5E5"/>
                </a:highlight>
              </a:rPr>
              <a:t>,ROUND</a:t>
            </a:r>
            <a:r>
              <a:rPr b="1" lang="fr" sz="1200">
                <a:solidFill>
                  <a:srgbClr val="999977"/>
                </a:solidFill>
                <a:highlight>
                  <a:srgbClr val="E5E5E5"/>
                </a:highlight>
              </a:rPr>
              <a:t>((</a:t>
            </a:r>
            <a:r>
              <a:rPr b="1" lang="fr" sz="1200">
                <a:solidFill>
                  <a:srgbClr val="444444"/>
                </a:solidFill>
                <a:highlight>
                  <a:srgbClr val="E5E5E5"/>
                </a:highlight>
              </a:rPr>
              <a:t>sous_nutrition</a:t>
            </a:r>
            <a:r>
              <a:rPr b="1" lang="fr" sz="1200">
                <a:solidFill>
                  <a:srgbClr val="0055AA"/>
                </a:solidFill>
                <a:highlight>
                  <a:srgbClr val="E5E5E5"/>
                </a:highlight>
              </a:rPr>
              <a:t>.nb_personnes</a:t>
            </a:r>
            <a:r>
              <a:rPr b="1" lang="fr" sz="1200">
                <a:solidFill>
                  <a:srgbClr val="FF00FF"/>
                </a:solidFill>
                <a:highlight>
                  <a:srgbClr val="E5E5E5"/>
                </a:highlight>
              </a:rPr>
              <a:t>*</a:t>
            </a:r>
            <a:r>
              <a:rPr b="1" lang="fr" sz="1200">
                <a:solidFill>
                  <a:srgbClr val="116644"/>
                </a:solidFill>
                <a:highlight>
                  <a:srgbClr val="E5E5E5"/>
                </a:highlight>
              </a:rPr>
              <a:t>100000</a:t>
            </a:r>
            <a:r>
              <a:rPr b="1" lang="fr" sz="1200">
                <a:solidFill>
                  <a:srgbClr val="999977"/>
                </a:solidFill>
                <a:highlight>
                  <a:srgbClr val="E5E5E5"/>
                </a:highlight>
              </a:rPr>
              <a:t>)</a:t>
            </a:r>
            <a:r>
              <a:rPr b="1" lang="fr" sz="1200">
                <a:solidFill>
                  <a:srgbClr val="444444"/>
                </a:solidFill>
                <a:highlight>
                  <a:srgbClr val="E5E5E5"/>
                </a:highlight>
              </a:rPr>
              <a:t>/</a:t>
            </a:r>
            <a:r>
              <a:rPr b="1" lang="fr" sz="1200">
                <a:solidFill>
                  <a:srgbClr val="999977"/>
                </a:solidFill>
                <a:highlight>
                  <a:srgbClr val="E5E5E5"/>
                </a:highlight>
              </a:rPr>
              <a:t>(</a:t>
            </a:r>
            <a:r>
              <a:rPr b="1" lang="fr" sz="1200">
                <a:solidFill>
                  <a:srgbClr val="444444"/>
                </a:solidFill>
                <a:highlight>
                  <a:srgbClr val="E5E5E5"/>
                </a:highlight>
              </a:rPr>
              <a:t>population</a:t>
            </a:r>
            <a:r>
              <a:rPr b="1" lang="fr" sz="1200">
                <a:solidFill>
                  <a:srgbClr val="0055AA"/>
                </a:solidFill>
                <a:highlight>
                  <a:srgbClr val="E5E5E5"/>
                </a:highlight>
              </a:rPr>
              <a:t>.population</a:t>
            </a:r>
            <a:r>
              <a:rPr b="1" lang="fr" sz="1200">
                <a:solidFill>
                  <a:srgbClr val="FF00FF"/>
                </a:solidFill>
                <a:highlight>
                  <a:srgbClr val="E5E5E5"/>
                </a:highlight>
              </a:rPr>
              <a:t>*</a:t>
            </a:r>
            <a:r>
              <a:rPr b="1" lang="fr" sz="1200">
                <a:solidFill>
                  <a:srgbClr val="116644"/>
                </a:solidFill>
                <a:highlight>
                  <a:srgbClr val="E5E5E5"/>
                </a:highlight>
              </a:rPr>
              <a:t>1000</a:t>
            </a:r>
            <a:r>
              <a:rPr b="1" lang="fr" sz="1200">
                <a:solidFill>
                  <a:srgbClr val="999977"/>
                </a:solidFill>
                <a:highlight>
                  <a:srgbClr val="E5E5E5"/>
                </a:highlight>
              </a:rPr>
              <a:t>)</a:t>
            </a:r>
            <a:r>
              <a:rPr b="1" lang="fr" sz="1200">
                <a:solidFill>
                  <a:srgbClr val="444444"/>
                </a:solidFill>
                <a:highlight>
                  <a:srgbClr val="E5E5E5"/>
                </a:highlight>
              </a:rPr>
              <a:t>,</a:t>
            </a:r>
            <a:r>
              <a:rPr b="1" lang="fr" sz="1200">
                <a:solidFill>
                  <a:srgbClr val="116644"/>
                </a:solidFill>
                <a:highlight>
                  <a:srgbClr val="E5E5E5"/>
                </a:highlight>
              </a:rPr>
              <a:t>4</a:t>
            </a:r>
            <a:r>
              <a:rPr b="1" lang="fr" sz="1200">
                <a:solidFill>
                  <a:srgbClr val="999977"/>
                </a:solidFill>
                <a:highlight>
                  <a:srgbClr val="E5E5E5"/>
                </a:highlight>
              </a:rPr>
              <a:t>)</a:t>
            </a:r>
            <a:r>
              <a:rPr b="1" lang="fr" sz="1200">
                <a:solidFill>
                  <a:srgbClr val="770088"/>
                </a:solidFill>
                <a:highlight>
                  <a:srgbClr val="E5E5E5"/>
                </a:highlight>
              </a:rPr>
              <a:t>as</a:t>
            </a:r>
            <a:r>
              <a:rPr b="1" lang="fr" sz="1200">
                <a:solidFill>
                  <a:srgbClr val="444444"/>
                </a:solidFill>
                <a:highlight>
                  <a:srgbClr val="E5E5E5"/>
                </a:highlight>
              </a:rPr>
              <a:t> portion_sous_alimentées </a:t>
            </a:r>
            <a:r>
              <a:rPr b="1" lang="fr" sz="1200">
                <a:solidFill>
                  <a:srgbClr val="770088"/>
                </a:solidFill>
                <a:highlight>
                  <a:srgbClr val="E5E5E5"/>
                </a:highlight>
              </a:rPr>
              <a:t>FROM</a:t>
            </a:r>
            <a:r>
              <a:rPr b="1" lang="fr" sz="1200">
                <a:solidFill>
                  <a:srgbClr val="444444"/>
                </a:solidFill>
                <a:highlight>
                  <a:srgbClr val="E5E5E5"/>
                </a:highlight>
              </a:rPr>
              <a:t> population </a:t>
            </a:r>
            <a:r>
              <a:rPr b="1" lang="fr" sz="1200">
                <a:solidFill>
                  <a:srgbClr val="770088"/>
                </a:solidFill>
                <a:highlight>
                  <a:srgbClr val="E5E5E5"/>
                </a:highlight>
              </a:rPr>
              <a:t>NATURAL</a:t>
            </a:r>
            <a:r>
              <a:rPr b="1" lang="fr" sz="1200">
                <a:solidFill>
                  <a:srgbClr val="444444"/>
                </a:solidFill>
                <a:highlight>
                  <a:srgbClr val="E5E5E5"/>
                </a:highlight>
              </a:rPr>
              <a:t> </a:t>
            </a:r>
            <a:r>
              <a:rPr b="1" lang="fr" sz="1200">
                <a:solidFill>
                  <a:srgbClr val="770088"/>
                </a:solidFill>
                <a:highlight>
                  <a:srgbClr val="E5E5E5"/>
                </a:highlight>
              </a:rPr>
              <a:t>JOIN</a:t>
            </a:r>
            <a:r>
              <a:rPr b="1" lang="fr" sz="1200">
                <a:solidFill>
                  <a:srgbClr val="444444"/>
                </a:solidFill>
                <a:highlight>
                  <a:srgbClr val="E5E5E5"/>
                </a:highlight>
              </a:rPr>
              <a:t> sous_nutrition </a:t>
            </a:r>
            <a:r>
              <a:rPr b="1" lang="fr" sz="1200">
                <a:solidFill>
                  <a:srgbClr val="770088"/>
                </a:solidFill>
                <a:highlight>
                  <a:srgbClr val="E5E5E5"/>
                </a:highlight>
              </a:rPr>
              <a:t>ORDER</a:t>
            </a:r>
            <a:r>
              <a:rPr b="1" lang="fr" sz="1200">
                <a:solidFill>
                  <a:srgbClr val="444444"/>
                </a:solidFill>
                <a:highlight>
                  <a:srgbClr val="E5E5E5"/>
                </a:highlight>
              </a:rPr>
              <a:t> </a:t>
            </a:r>
            <a:r>
              <a:rPr b="1" lang="fr" sz="1200">
                <a:solidFill>
                  <a:srgbClr val="770088"/>
                </a:solidFill>
                <a:highlight>
                  <a:srgbClr val="E5E5E5"/>
                </a:highlight>
              </a:rPr>
              <a:t>BY</a:t>
            </a:r>
            <a:r>
              <a:rPr b="1" lang="fr" sz="1200">
                <a:solidFill>
                  <a:srgbClr val="444444"/>
                </a:solidFill>
                <a:highlight>
                  <a:srgbClr val="E5E5E5"/>
                </a:highlight>
              </a:rPr>
              <a:t> portion_sous_alimentées </a:t>
            </a:r>
            <a:r>
              <a:rPr b="1" lang="fr" sz="1200">
                <a:solidFill>
                  <a:srgbClr val="770088"/>
                </a:solidFill>
                <a:highlight>
                  <a:srgbClr val="E5E5E5"/>
                </a:highlight>
              </a:rPr>
              <a:t>DESC</a:t>
            </a:r>
            <a:r>
              <a:rPr b="1" lang="fr" sz="1200">
                <a:solidFill>
                  <a:srgbClr val="444444"/>
                </a:solidFill>
                <a:highlight>
                  <a:srgbClr val="E5E5E5"/>
                </a:highlight>
              </a:rPr>
              <a:t> </a:t>
            </a:r>
            <a:r>
              <a:rPr b="1" lang="fr" sz="1200">
                <a:solidFill>
                  <a:srgbClr val="770088"/>
                </a:solidFill>
                <a:highlight>
                  <a:srgbClr val="E5E5E5"/>
                </a:highlight>
              </a:rPr>
              <a:t>LIMIT</a:t>
            </a:r>
            <a:r>
              <a:rPr b="1" lang="fr" sz="1200">
                <a:solidFill>
                  <a:srgbClr val="444444"/>
                </a:solidFill>
                <a:highlight>
                  <a:srgbClr val="E5E5E5"/>
                </a:highlight>
              </a:rPr>
              <a:t> </a:t>
            </a:r>
            <a:r>
              <a:rPr b="1" lang="fr" sz="1200">
                <a:solidFill>
                  <a:srgbClr val="116644"/>
                </a:solidFill>
                <a:highlight>
                  <a:srgbClr val="E5E5E5"/>
                </a:highlight>
              </a:rPr>
              <a:t>10</a:t>
            </a:r>
            <a:endParaRPr/>
          </a:p>
        </p:txBody>
      </p:sp>
      <p:sp>
        <p:nvSpPr>
          <p:cNvPr id="819" name="Google Shape;819;p41"/>
          <p:cNvSpPr/>
          <p:nvPr/>
        </p:nvSpPr>
        <p:spPr>
          <a:xfrm>
            <a:off x="6192025" y="3156575"/>
            <a:ext cx="1094700" cy="484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0" name="Google Shape;820;p41"/>
          <p:cNvCxnSpPr>
            <a:stCxn id="819" idx="2"/>
          </p:cNvCxnSpPr>
          <p:nvPr/>
        </p:nvCxnSpPr>
        <p:spPr>
          <a:xfrm flipH="1">
            <a:off x="1888225" y="3398675"/>
            <a:ext cx="4303800" cy="68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1" name="Google Shape;821;p41"/>
          <p:cNvSpPr txBox="1"/>
          <p:nvPr/>
        </p:nvSpPr>
        <p:spPr>
          <a:xfrm>
            <a:off x="876475" y="3166750"/>
            <a:ext cx="201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clé primaire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22" name="Google Shape;822;p41"/>
          <p:cNvSpPr/>
          <p:nvPr/>
        </p:nvSpPr>
        <p:spPr>
          <a:xfrm>
            <a:off x="1957775" y="2441800"/>
            <a:ext cx="1196400" cy="400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3" name="Google Shape;823;p41"/>
          <p:cNvCxnSpPr>
            <a:stCxn id="822" idx="3"/>
          </p:cNvCxnSpPr>
          <p:nvPr/>
        </p:nvCxnSpPr>
        <p:spPr>
          <a:xfrm flipH="1">
            <a:off x="1876784" y="2783392"/>
            <a:ext cx="256200" cy="127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4" name="Google Shape;824;p41"/>
          <p:cNvSpPr/>
          <p:nvPr/>
        </p:nvSpPr>
        <p:spPr>
          <a:xfrm>
            <a:off x="3753625" y="2478575"/>
            <a:ext cx="1245300" cy="400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1"/>
          <p:cNvSpPr/>
          <p:nvPr/>
        </p:nvSpPr>
        <p:spPr>
          <a:xfrm>
            <a:off x="3938975" y="1750550"/>
            <a:ext cx="1336800" cy="328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41"/>
          <p:cNvSpPr/>
          <p:nvPr/>
        </p:nvSpPr>
        <p:spPr>
          <a:xfrm>
            <a:off x="3329375" y="1445750"/>
            <a:ext cx="1336800" cy="328800"/>
          </a:xfrm>
          <a:prstGeom prst="ellipse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1"/>
          <p:cNvSpPr/>
          <p:nvPr/>
        </p:nvSpPr>
        <p:spPr>
          <a:xfrm>
            <a:off x="5996375" y="1445750"/>
            <a:ext cx="1336800" cy="328800"/>
          </a:xfrm>
          <a:prstGeom prst="ellipse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8" name="Google Shape;828;p41"/>
          <p:cNvCxnSpPr>
            <a:stCxn id="826" idx="4"/>
          </p:cNvCxnSpPr>
          <p:nvPr/>
        </p:nvCxnSpPr>
        <p:spPr>
          <a:xfrm flipH="1">
            <a:off x="1711175" y="1774550"/>
            <a:ext cx="2286600" cy="67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9" name="Google Shape;829;p41"/>
          <p:cNvSpPr/>
          <p:nvPr/>
        </p:nvSpPr>
        <p:spPr>
          <a:xfrm>
            <a:off x="354050" y="2517650"/>
            <a:ext cx="4762800" cy="9336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1"/>
          <p:cNvSpPr/>
          <p:nvPr/>
        </p:nvSpPr>
        <p:spPr>
          <a:xfrm>
            <a:off x="4164050" y="3279650"/>
            <a:ext cx="4762800" cy="9336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1" name="Google Shape;831;p41"/>
          <p:cNvCxnSpPr>
            <a:stCxn id="827" idx="4"/>
            <a:endCxn id="830" idx="0"/>
          </p:cNvCxnSpPr>
          <p:nvPr/>
        </p:nvCxnSpPr>
        <p:spPr>
          <a:xfrm flipH="1">
            <a:off x="6545375" y="1774550"/>
            <a:ext cx="119400" cy="150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2" name="Google Shape;832;p41"/>
          <p:cNvSpPr txBox="1"/>
          <p:nvPr/>
        </p:nvSpPr>
        <p:spPr>
          <a:xfrm>
            <a:off x="4572000" y="1046863"/>
            <a:ext cx="124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tables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833" name="Google Shape;833;p41"/>
          <p:cNvCxnSpPr>
            <a:stCxn id="832" idx="1"/>
            <a:endCxn id="826" idx="0"/>
          </p:cNvCxnSpPr>
          <p:nvPr/>
        </p:nvCxnSpPr>
        <p:spPr>
          <a:xfrm flipH="1">
            <a:off x="3997800" y="1246963"/>
            <a:ext cx="574200" cy="19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4" name="Google Shape;834;p41"/>
          <p:cNvCxnSpPr>
            <a:endCxn id="827" idx="1"/>
          </p:cNvCxnSpPr>
          <p:nvPr/>
        </p:nvCxnSpPr>
        <p:spPr>
          <a:xfrm>
            <a:off x="5257945" y="1323202"/>
            <a:ext cx="934200" cy="17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Chiffres clés</a:t>
            </a:r>
            <a:endParaRPr/>
          </a:p>
        </p:txBody>
      </p:sp>
      <p:grpSp>
        <p:nvGrpSpPr>
          <p:cNvPr id="331" name="Google Shape;331;p15"/>
          <p:cNvGrpSpPr/>
          <p:nvPr/>
        </p:nvGrpSpPr>
        <p:grpSpPr>
          <a:xfrm>
            <a:off x="1237025" y="1457375"/>
            <a:ext cx="3515182" cy="2837400"/>
            <a:chOff x="0" y="2295575"/>
            <a:chExt cx="2286000" cy="2837400"/>
          </a:xfrm>
        </p:grpSpPr>
        <p:sp>
          <p:nvSpPr>
            <p:cNvPr id="332" name="Google Shape;332;p15"/>
            <p:cNvSpPr txBox="1"/>
            <p:nvPr/>
          </p:nvSpPr>
          <p:spPr>
            <a:xfrm>
              <a:off x="216291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fr" sz="10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2019</a:t>
              </a:r>
              <a:endParaRPr sz="1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33" name="Google Shape;333;p15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83E3D9"/>
              </a:solidFill>
              <a:prstDash val="dot"/>
              <a:round/>
              <a:headEnd len="sm" w="sm" type="none"/>
              <a:tailEnd len="sm" w="sm" type="none"/>
            </a:ln>
          </p:spPr>
        </p:cxnSp>
        <p:grpSp>
          <p:nvGrpSpPr>
            <p:cNvPr id="334" name="Google Shape;334;p15"/>
            <p:cNvGrpSpPr/>
            <p:nvPr/>
          </p:nvGrpSpPr>
          <p:grpSpPr>
            <a:xfrm>
              <a:off x="0" y="2295575"/>
              <a:ext cx="2286000" cy="1248050"/>
              <a:chOff x="0" y="2295575"/>
              <a:chExt cx="2286000" cy="1248050"/>
            </a:xfrm>
          </p:grpSpPr>
          <p:sp>
            <p:nvSpPr>
              <p:cNvPr id="335" name="Google Shape;335;p15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0944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15"/>
              <p:cNvSpPr/>
              <p:nvPr/>
            </p:nvSpPr>
            <p:spPr>
              <a:xfrm>
                <a:off x="0" y="2823925"/>
                <a:ext cx="2286000" cy="719700"/>
              </a:xfrm>
              <a:prstGeom prst="rect">
                <a:avLst/>
              </a:prstGeom>
              <a:solidFill>
                <a:srgbClr val="0944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37" name="Google Shape;337;p15"/>
          <p:cNvSpPr txBox="1"/>
          <p:nvPr/>
        </p:nvSpPr>
        <p:spPr>
          <a:xfrm>
            <a:off x="1295400" y="2057400"/>
            <a:ext cx="32766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>
                <a:solidFill>
                  <a:schemeClr val="lt1"/>
                </a:solidFill>
              </a:rPr>
              <a:t>25 000 personnes meurent de faim chaque jour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8" name="Google Shape;338;p15"/>
          <p:cNvSpPr txBox="1"/>
          <p:nvPr/>
        </p:nvSpPr>
        <p:spPr>
          <a:xfrm>
            <a:off x="5084852" y="2669707"/>
            <a:ext cx="1339644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2030</a:t>
            </a:r>
            <a:endParaRPr sz="1000">
              <a:solidFill>
                <a:srgbClr val="5E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9" name="Google Shape;339;p15"/>
          <p:cNvCxnSpPr/>
          <p:nvPr/>
        </p:nvCxnSpPr>
        <p:spPr>
          <a:xfrm>
            <a:off x="8267443" y="2524175"/>
            <a:ext cx="0" cy="28374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340" name="Google Shape;340;p15"/>
          <p:cNvSpPr/>
          <p:nvPr/>
        </p:nvSpPr>
        <p:spPr>
          <a:xfrm>
            <a:off x="4752261" y="2524175"/>
            <a:ext cx="3515182" cy="537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5"/>
          <p:cNvSpPr txBox="1"/>
          <p:nvPr/>
        </p:nvSpPr>
        <p:spPr>
          <a:xfrm>
            <a:off x="1237063" y="2745900"/>
            <a:ext cx="3515100" cy="666300"/>
          </a:xfrm>
          <a:prstGeom prst="rect">
            <a:avLst/>
          </a:prstGeom>
          <a:solidFill>
            <a:srgbClr val="307B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3529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fr">
                <a:solidFill>
                  <a:schemeClr val="lt1"/>
                </a:solidFill>
              </a:rPr>
              <a:t>821 millions de personnes souffrant de </a:t>
            </a:r>
            <a:r>
              <a:rPr b="1" lang="fr">
                <a:solidFill>
                  <a:schemeClr val="lt1"/>
                </a:solidFill>
              </a:rPr>
              <a:t>faim aiguë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2" name="Google Shape;342;p15"/>
          <p:cNvSpPr txBox="1"/>
          <p:nvPr/>
        </p:nvSpPr>
        <p:spPr>
          <a:xfrm>
            <a:off x="1237075" y="3505200"/>
            <a:ext cx="3515100" cy="6663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3529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fr">
                <a:solidFill>
                  <a:schemeClr val="lt1"/>
                </a:solidFill>
              </a:rPr>
              <a:t> 150 millions d’enfants accusent des retards de croissance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3" name="Google Shape;343;p15"/>
          <p:cNvSpPr txBox="1"/>
          <p:nvPr/>
        </p:nvSpPr>
        <p:spPr>
          <a:xfrm>
            <a:off x="4953000" y="2971800"/>
            <a:ext cx="3381300" cy="2124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Les travaux de la FAO ont établi que la proportion de gens sous-alimentés devrait diminuer de manière significative,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passant en </a:t>
            </a:r>
            <a:r>
              <a:rPr b="1" lang="fr"/>
              <a:t>1990-92</a:t>
            </a:r>
            <a:r>
              <a:rPr lang="fr"/>
              <a:t> </a:t>
            </a:r>
            <a:r>
              <a:rPr lang="fr"/>
              <a:t>de 20 %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à</a:t>
            </a:r>
            <a:r>
              <a:rPr b="1" lang="fr"/>
              <a:t> </a:t>
            </a:r>
            <a:r>
              <a:rPr b="1" lang="fr"/>
              <a:t>2015 </a:t>
            </a:r>
            <a:r>
              <a:rPr b="1" lang="fr"/>
              <a:t>11%</a:t>
            </a:r>
            <a:r>
              <a:rPr lang="fr"/>
              <a:t>   et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à </a:t>
            </a:r>
            <a:r>
              <a:rPr b="1" lang="fr"/>
              <a:t>2030 </a:t>
            </a:r>
            <a:r>
              <a:rPr b="1" lang="fr"/>
              <a:t> 6% </a:t>
            </a:r>
            <a:r>
              <a:rPr lang="fr"/>
              <a:t>d'ici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nombre soit réduit à</a:t>
            </a:r>
            <a:r>
              <a:rPr b="1" lang="fr"/>
              <a:t> 440 millions</a:t>
            </a:r>
            <a:r>
              <a:rPr lang="fr"/>
              <a:t> P s-nourris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" name="Google Shape;8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6800" y="1378025"/>
            <a:ext cx="4049401" cy="3613075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42"/>
          <p:cNvSpPr/>
          <p:nvPr/>
        </p:nvSpPr>
        <p:spPr>
          <a:xfrm>
            <a:off x="4946575" y="1401725"/>
            <a:ext cx="3996900" cy="3741900"/>
          </a:xfrm>
          <a:prstGeom prst="rect">
            <a:avLst/>
          </a:prstGeom>
          <a:noFill/>
          <a:ln cap="flat" cmpd="sng" w="9525">
            <a:solidFill>
              <a:srgbClr val="0944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2"/>
          <p:cNvSpPr txBox="1"/>
          <p:nvPr>
            <p:ph type="title"/>
          </p:nvPr>
        </p:nvSpPr>
        <p:spPr>
          <a:xfrm>
            <a:off x="1141625" y="644900"/>
            <a:ext cx="78363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2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La quantité totale (en kg) de produits perdus par pays en 2013.</a:t>
            </a:r>
            <a:endParaRPr sz="2000"/>
          </a:p>
        </p:txBody>
      </p:sp>
      <p:sp>
        <p:nvSpPr>
          <p:cNvPr id="842" name="Google Shape;842;p42"/>
          <p:cNvSpPr txBox="1"/>
          <p:nvPr/>
        </p:nvSpPr>
        <p:spPr>
          <a:xfrm>
            <a:off x="1143225" y="1566725"/>
            <a:ext cx="4049400" cy="15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235A81"/>
                </a:solidFill>
                <a:highlight>
                  <a:srgbClr val="E5E5E5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SELECT</a:t>
            </a:r>
            <a:r>
              <a:rPr b="1" lang="fr">
                <a:solidFill>
                  <a:srgbClr val="444444"/>
                </a:solidFill>
                <a:highlight>
                  <a:srgbClr val="E5E5E5"/>
                </a:highlight>
              </a:rPr>
              <a:t> </a:t>
            </a:r>
            <a:r>
              <a:rPr b="1" lang="fr">
                <a:solidFill>
                  <a:srgbClr val="0055AA"/>
                </a:solidFill>
                <a:highlight>
                  <a:srgbClr val="E5E5E5"/>
                </a:highlight>
              </a:rPr>
              <a:t>`pays`</a:t>
            </a:r>
            <a:r>
              <a:rPr b="1" lang="fr">
                <a:solidFill>
                  <a:srgbClr val="444444"/>
                </a:solidFill>
                <a:highlight>
                  <a:srgbClr val="E5E5E5"/>
                </a:highlight>
              </a:rPr>
              <a:t>,ROUND(</a:t>
            </a:r>
            <a:r>
              <a:rPr b="1" lang="fr">
                <a:solidFill>
                  <a:srgbClr val="235A81"/>
                </a:solidFill>
                <a:highlight>
                  <a:srgbClr val="E5E5E5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SUM</a:t>
            </a:r>
            <a:r>
              <a:rPr b="1" lang="fr">
                <a:solidFill>
                  <a:srgbClr val="999977"/>
                </a:solidFill>
                <a:highlight>
                  <a:srgbClr val="E5E5E5"/>
                </a:highlight>
              </a:rPr>
              <a:t>(</a:t>
            </a:r>
            <a:r>
              <a:rPr b="1" lang="fr">
                <a:solidFill>
                  <a:srgbClr val="0055AA"/>
                </a:solidFill>
                <a:highlight>
                  <a:srgbClr val="E5E5E5"/>
                </a:highlight>
              </a:rPr>
              <a:t>`pertes`</a:t>
            </a:r>
            <a:r>
              <a:rPr b="1" lang="fr">
                <a:solidFill>
                  <a:srgbClr val="FF00FF"/>
                </a:solidFill>
                <a:highlight>
                  <a:srgbClr val="E5E5E5"/>
                </a:highlight>
              </a:rPr>
              <a:t>*</a:t>
            </a:r>
            <a:r>
              <a:rPr b="1" lang="fr">
                <a:solidFill>
                  <a:srgbClr val="116644"/>
                </a:solidFill>
                <a:highlight>
                  <a:srgbClr val="E5E5E5"/>
                </a:highlight>
              </a:rPr>
              <a:t>1000000</a:t>
            </a:r>
            <a:r>
              <a:rPr b="1" lang="fr">
                <a:solidFill>
                  <a:srgbClr val="999977"/>
                </a:solidFill>
                <a:highlight>
                  <a:srgbClr val="E5E5E5"/>
                </a:highlight>
              </a:rPr>
              <a:t>)) as la_somme_des_pertes</a:t>
            </a:r>
            <a:r>
              <a:rPr b="1" lang="fr">
                <a:solidFill>
                  <a:srgbClr val="444444"/>
                </a:solidFill>
                <a:highlight>
                  <a:srgbClr val="E5E5E5"/>
                </a:highlight>
              </a:rPr>
              <a:t> </a:t>
            </a:r>
            <a:r>
              <a:rPr b="1" lang="fr">
                <a:solidFill>
                  <a:srgbClr val="770088"/>
                </a:solidFill>
                <a:highlight>
                  <a:srgbClr val="E5E5E5"/>
                </a:highlight>
              </a:rPr>
              <a:t>FROM</a:t>
            </a:r>
            <a:r>
              <a:rPr b="1" lang="fr">
                <a:solidFill>
                  <a:srgbClr val="444444"/>
                </a:solidFill>
                <a:highlight>
                  <a:srgbClr val="E5E5E5"/>
                </a:highlight>
              </a:rPr>
              <a:t> </a:t>
            </a:r>
            <a:r>
              <a:rPr b="1" lang="fr">
                <a:solidFill>
                  <a:srgbClr val="0055AA"/>
                </a:solidFill>
                <a:highlight>
                  <a:srgbClr val="E5E5E5"/>
                </a:highlight>
              </a:rPr>
              <a:t>`equilibre_prod`</a:t>
            </a:r>
            <a:r>
              <a:rPr b="1" lang="fr">
                <a:solidFill>
                  <a:srgbClr val="444444"/>
                </a:solidFill>
                <a:highlight>
                  <a:srgbClr val="E5E5E5"/>
                </a:highlight>
              </a:rPr>
              <a:t> </a:t>
            </a:r>
            <a:r>
              <a:rPr b="1" lang="fr">
                <a:solidFill>
                  <a:srgbClr val="770088"/>
                </a:solidFill>
                <a:highlight>
                  <a:srgbClr val="E5E5E5"/>
                </a:highlight>
              </a:rPr>
              <a:t>GROUP</a:t>
            </a:r>
            <a:r>
              <a:rPr b="1" lang="fr">
                <a:solidFill>
                  <a:srgbClr val="444444"/>
                </a:solidFill>
                <a:highlight>
                  <a:srgbClr val="E5E5E5"/>
                </a:highlight>
              </a:rPr>
              <a:t> </a:t>
            </a:r>
            <a:r>
              <a:rPr b="1" lang="fr">
                <a:solidFill>
                  <a:srgbClr val="770088"/>
                </a:solidFill>
                <a:highlight>
                  <a:srgbClr val="E5E5E5"/>
                </a:highlight>
              </a:rPr>
              <a:t>BY</a:t>
            </a:r>
            <a:r>
              <a:rPr b="1" lang="fr">
                <a:solidFill>
                  <a:srgbClr val="444444"/>
                </a:solidFill>
                <a:highlight>
                  <a:srgbClr val="E5E5E5"/>
                </a:highlight>
              </a:rPr>
              <a:t> </a:t>
            </a:r>
            <a:r>
              <a:rPr b="1" lang="fr">
                <a:solidFill>
                  <a:srgbClr val="0055AA"/>
                </a:solidFill>
                <a:highlight>
                  <a:srgbClr val="E5E5E5"/>
                </a:highlight>
              </a:rPr>
              <a:t>`pays`</a:t>
            </a:r>
            <a:endParaRPr b="1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>
              <a:highlight>
                <a:srgbClr val="FFFFFF"/>
              </a:highlight>
            </a:endParaRPr>
          </a:p>
        </p:txBody>
      </p:sp>
      <p:sp>
        <p:nvSpPr>
          <p:cNvPr id="843" name="Google Shape;843;p42"/>
          <p:cNvSpPr/>
          <p:nvPr/>
        </p:nvSpPr>
        <p:spPr>
          <a:xfrm>
            <a:off x="2467225" y="1969750"/>
            <a:ext cx="2025300" cy="426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57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4" name="Google Shape;844;p42"/>
          <p:cNvCxnSpPr>
            <a:stCxn id="843" idx="6"/>
            <a:endCxn id="845" idx="2"/>
          </p:cNvCxnSpPr>
          <p:nvPr/>
        </p:nvCxnSpPr>
        <p:spPr>
          <a:xfrm flipH="1" rot="10800000">
            <a:off x="4492525" y="1653100"/>
            <a:ext cx="3392700" cy="52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42"/>
          <p:cNvSpPr/>
          <p:nvPr/>
        </p:nvSpPr>
        <p:spPr>
          <a:xfrm>
            <a:off x="1171825" y="2045950"/>
            <a:ext cx="756600" cy="426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57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42"/>
          <p:cNvSpPr/>
          <p:nvPr/>
        </p:nvSpPr>
        <p:spPr>
          <a:xfrm>
            <a:off x="6933675" y="1401725"/>
            <a:ext cx="1903200" cy="251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42"/>
          <p:cNvSpPr/>
          <p:nvPr/>
        </p:nvSpPr>
        <p:spPr>
          <a:xfrm>
            <a:off x="4952475" y="1401725"/>
            <a:ext cx="1457700" cy="251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8" name="Google Shape;848;p42"/>
          <p:cNvCxnSpPr>
            <a:stCxn id="846" idx="7"/>
            <a:endCxn id="847" idx="1"/>
          </p:cNvCxnSpPr>
          <p:nvPr/>
        </p:nvCxnSpPr>
        <p:spPr>
          <a:xfrm flipH="1" rot="10800000">
            <a:off x="1817623" y="1527280"/>
            <a:ext cx="3135000" cy="58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9" name="Google Shape;849;p42"/>
          <p:cNvSpPr/>
          <p:nvPr/>
        </p:nvSpPr>
        <p:spPr>
          <a:xfrm>
            <a:off x="2640450" y="2503150"/>
            <a:ext cx="964500" cy="426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57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0" name="Google Shape;850;p42"/>
          <p:cNvCxnSpPr/>
          <p:nvPr/>
        </p:nvCxnSpPr>
        <p:spPr>
          <a:xfrm flipH="1" rot="10800000">
            <a:off x="3578125" y="1639300"/>
            <a:ext cx="1594800" cy="100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4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agrégation</a:t>
            </a:r>
            <a:endParaRPr/>
          </a:p>
        </p:txBody>
      </p:sp>
      <p:sp>
        <p:nvSpPr>
          <p:cNvPr id="856" name="Google Shape;856;p43"/>
          <p:cNvSpPr txBox="1"/>
          <p:nvPr/>
        </p:nvSpPr>
        <p:spPr>
          <a:xfrm>
            <a:off x="152625" y="1414325"/>
            <a:ext cx="8850900" cy="15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434343"/>
                </a:solidFill>
              </a:rPr>
              <a:t>La quantité totale (en kg) de produits perdus par pays en 2013.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235A81"/>
                </a:solidFill>
                <a:highlight>
                  <a:srgbClr val="E5E5E5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SELECT</a:t>
            </a:r>
            <a:r>
              <a:rPr b="1" lang="fr">
                <a:solidFill>
                  <a:srgbClr val="444444"/>
                </a:solidFill>
                <a:highlight>
                  <a:srgbClr val="E5E5E5"/>
                </a:highlight>
              </a:rPr>
              <a:t> </a:t>
            </a:r>
            <a:r>
              <a:rPr b="1" lang="fr">
                <a:solidFill>
                  <a:srgbClr val="0055AA"/>
                </a:solidFill>
                <a:highlight>
                  <a:srgbClr val="E5E5E5"/>
                </a:highlight>
              </a:rPr>
              <a:t>`pays`</a:t>
            </a:r>
            <a:r>
              <a:rPr b="1" lang="fr">
                <a:solidFill>
                  <a:srgbClr val="444444"/>
                </a:solidFill>
                <a:highlight>
                  <a:srgbClr val="E5E5E5"/>
                </a:highlight>
              </a:rPr>
              <a:t>,ROUND(</a:t>
            </a:r>
            <a:r>
              <a:rPr b="1" lang="fr">
                <a:solidFill>
                  <a:srgbClr val="235A81"/>
                </a:solidFill>
                <a:highlight>
                  <a:srgbClr val="E5E5E5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SUM</a:t>
            </a:r>
            <a:r>
              <a:rPr b="1" lang="fr">
                <a:solidFill>
                  <a:srgbClr val="999977"/>
                </a:solidFill>
                <a:highlight>
                  <a:srgbClr val="E5E5E5"/>
                </a:highlight>
              </a:rPr>
              <a:t>(</a:t>
            </a:r>
            <a:r>
              <a:rPr b="1" lang="fr">
                <a:solidFill>
                  <a:srgbClr val="0055AA"/>
                </a:solidFill>
                <a:highlight>
                  <a:srgbClr val="E5E5E5"/>
                </a:highlight>
              </a:rPr>
              <a:t>`pertes`</a:t>
            </a:r>
            <a:r>
              <a:rPr b="1" lang="fr">
                <a:solidFill>
                  <a:srgbClr val="FF00FF"/>
                </a:solidFill>
                <a:highlight>
                  <a:srgbClr val="E5E5E5"/>
                </a:highlight>
              </a:rPr>
              <a:t>*</a:t>
            </a:r>
            <a:r>
              <a:rPr b="1" lang="fr">
                <a:solidFill>
                  <a:srgbClr val="116644"/>
                </a:solidFill>
                <a:highlight>
                  <a:srgbClr val="E5E5E5"/>
                </a:highlight>
              </a:rPr>
              <a:t>1000000</a:t>
            </a:r>
            <a:r>
              <a:rPr b="1" lang="fr">
                <a:solidFill>
                  <a:srgbClr val="999977"/>
                </a:solidFill>
                <a:highlight>
                  <a:srgbClr val="E5E5E5"/>
                </a:highlight>
              </a:rPr>
              <a:t>)) as la_somme_des_pertes</a:t>
            </a:r>
            <a:r>
              <a:rPr b="1" lang="fr">
                <a:solidFill>
                  <a:srgbClr val="444444"/>
                </a:solidFill>
                <a:highlight>
                  <a:srgbClr val="E5E5E5"/>
                </a:highlight>
              </a:rPr>
              <a:t> </a:t>
            </a:r>
            <a:r>
              <a:rPr b="1" lang="fr">
                <a:solidFill>
                  <a:srgbClr val="770088"/>
                </a:solidFill>
                <a:highlight>
                  <a:srgbClr val="E5E5E5"/>
                </a:highlight>
              </a:rPr>
              <a:t>FROM</a:t>
            </a:r>
            <a:r>
              <a:rPr b="1" lang="fr">
                <a:solidFill>
                  <a:srgbClr val="444444"/>
                </a:solidFill>
                <a:highlight>
                  <a:srgbClr val="E5E5E5"/>
                </a:highlight>
              </a:rPr>
              <a:t> </a:t>
            </a:r>
            <a:r>
              <a:rPr b="1" lang="fr">
                <a:solidFill>
                  <a:srgbClr val="0055AA"/>
                </a:solidFill>
                <a:highlight>
                  <a:srgbClr val="E5E5E5"/>
                </a:highlight>
              </a:rPr>
              <a:t>`equilibre_prod`</a:t>
            </a:r>
            <a:r>
              <a:rPr b="1" lang="fr">
                <a:solidFill>
                  <a:srgbClr val="444444"/>
                </a:solidFill>
                <a:highlight>
                  <a:srgbClr val="E5E5E5"/>
                </a:highlight>
              </a:rPr>
              <a:t> </a:t>
            </a:r>
            <a:r>
              <a:rPr b="1" lang="fr">
                <a:solidFill>
                  <a:srgbClr val="770088"/>
                </a:solidFill>
                <a:highlight>
                  <a:srgbClr val="E5E5E5"/>
                </a:highlight>
              </a:rPr>
              <a:t>GROUP</a:t>
            </a:r>
            <a:r>
              <a:rPr b="1" lang="fr">
                <a:solidFill>
                  <a:srgbClr val="444444"/>
                </a:solidFill>
                <a:highlight>
                  <a:srgbClr val="E5E5E5"/>
                </a:highlight>
              </a:rPr>
              <a:t> </a:t>
            </a:r>
            <a:r>
              <a:rPr b="1" lang="fr">
                <a:solidFill>
                  <a:srgbClr val="770088"/>
                </a:solidFill>
                <a:highlight>
                  <a:srgbClr val="E5E5E5"/>
                </a:highlight>
              </a:rPr>
              <a:t>BY</a:t>
            </a:r>
            <a:r>
              <a:rPr b="1" lang="fr">
                <a:solidFill>
                  <a:srgbClr val="444444"/>
                </a:solidFill>
                <a:highlight>
                  <a:srgbClr val="E5E5E5"/>
                </a:highlight>
              </a:rPr>
              <a:t> </a:t>
            </a:r>
            <a:r>
              <a:rPr b="1" lang="fr">
                <a:solidFill>
                  <a:srgbClr val="0055AA"/>
                </a:solidFill>
                <a:highlight>
                  <a:srgbClr val="E5E5E5"/>
                </a:highlight>
              </a:rPr>
              <a:t>`pays`</a:t>
            </a:r>
            <a:endParaRPr b="1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>
              <a:highlight>
                <a:srgbClr val="FFFFFF"/>
              </a:highlight>
            </a:endParaRPr>
          </a:p>
        </p:txBody>
      </p:sp>
      <p:sp>
        <p:nvSpPr>
          <p:cNvPr id="857" name="Google Shape;857;p43"/>
          <p:cNvSpPr/>
          <p:nvPr/>
        </p:nvSpPr>
        <p:spPr>
          <a:xfrm>
            <a:off x="2162425" y="1893550"/>
            <a:ext cx="2025300" cy="426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57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8" name="Google Shape;85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600" y="2416000"/>
            <a:ext cx="8850948" cy="88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625" y="3542300"/>
            <a:ext cx="4057650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43"/>
          <p:cNvSpPr/>
          <p:nvPr/>
        </p:nvSpPr>
        <p:spPr>
          <a:xfrm>
            <a:off x="984675" y="1934600"/>
            <a:ext cx="614100" cy="324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43"/>
          <p:cNvSpPr/>
          <p:nvPr/>
        </p:nvSpPr>
        <p:spPr>
          <a:xfrm>
            <a:off x="70275" y="3534800"/>
            <a:ext cx="614100" cy="324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2" name="Google Shape;862;p43"/>
          <p:cNvCxnSpPr>
            <a:stCxn id="860" idx="4"/>
            <a:endCxn id="861" idx="0"/>
          </p:cNvCxnSpPr>
          <p:nvPr/>
        </p:nvCxnSpPr>
        <p:spPr>
          <a:xfrm flipH="1">
            <a:off x="377325" y="2258900"/>
            <a:ext cx="914400" cy="127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3" name="Google Shape;863;p43"/>
          <p:cNvCxnSpPr/>
          <p:nvPr/>
        </p:nvCxnSpPr>
        <p:spPr>
          <a:xfrm>
            <a:off x="3185725" y="2351650"/>
            <a:ext cx="11700" cy="121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3"/>
          <p:cNvSpPr/>
          <p:nvPr/>
        </p:nvSpPr>
        <p:spPr>
          <a:xfrm>
            <a:off x="2203875" y="3534800"/>
            <a:ext cx="1983900" cy="324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4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restriction</a:t>
            </a:r>
            <a:endParaRPr/>
          </a:p>
        </p:txBody>
      </p:sp>
      <p:sp>
        <p:nvSpPr>
          <p:cNvPr id="870" name="Google Shape;870;p44"/>
          <p:cNvSpPr txBox="1"/>
          <p:nvPr/>
        </p:nvSpPr>
        <p:spPr>
          <a:xfrm>
            <a:off x="376100" y="491950"/>
            <a:ext cx="7877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35A81"/>
                </a:solidFill>
                <a:highlight>
                  <a:srgbClr val="E5E5E5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SELECT</a:t>
            </a:r>
            <a:r>
              <a:rPr lang="fr">
                <a:solidFill>
                  <a:srgbClr val="444444"/>
                </a:solidFill>
                <a:highlight>
                  <a:srgbClr val="E5E5E5"/>
                </a:highlight>
              </a:rPr>
              <a:t> </a:t>
            </a:r>
            <a:r>
              <a:rPr lang="fr">
                <a:solidFill>
                  <a:srgbClr val="0055AA"/>
                </a:solidFill>
                <a:highlight>
                  <a:srgbClr val="E5E5E5"/>
                </a:highlight>
              </a:rPr>
              <a:t>`pays`</a:t>
            </a:r>
            <a:r>
              <a:rPr lang="fr">
                <a:solidFill>
                  <a:srgbClr val="444444"/>
                </a:solidFill>
                <a:highlight>
                  <a:srgbClr val="E5E5E5"/>
                </a:highlight>
              </a:rPr>
              <a:t>,ROUND</a:t>
            </a:r>
            <a:r>
              <a:rPr lang="fr">
                <a:solidFill>
                  <a:srgbClr val="999977"/>
                </a:solidFill>
                <a:highlight>
                  <a:srgbClr val="E5E5E5"/>
                </a:highlight>
              </a:rPr>
              <a:t>(</a:t>
            </a:r>
            <a:r>
              <a:rPr lang="fr">
                <a:solidFill>
                  <a:srgbClr val="235A81"/>
                </a:solidFill>
                <a:highlight>
                  <a:srgbClr val="E5E5E5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SUM</a:t>
            </a:r>
            <a:r>
              <a:rPr lang="fr">
                <a:solidFill>
                  <a:srgbClr val="999977"/>
                </a:solidFill>
                <a:highlight>
                  <a:srgbClr val="E5E5E5"/>
                </a:highlight>
              </a:rPr>
              <a:t>(</a:t>
            </a:r>
            <a:r>
              <a:rPr lang="fr">
                <a:solidFill>
                  <a:srgbClr val="0055AA"/>
                </a:solidFill>
                <a:highlight>
                  <a:srgbClr val="E5E5E5"/>
                </a:highlight>
              </a:rPr>
              <a:t>`dispo_prot`</a:t>
            </a:r>
            <a:r>
              <a:rPr lang="fr">
                <a:solidFill>
                  <a:srgbClr val="FF00FF"/>
                </a:solidFill>
                <a:highlight>
                  <a:srgbClr val="E5E5E5"/>
                </a:highlight>
              </a:rPr>
              <a:t>*</a:t>
            </a:r>
            <a:r>
              <a:rPr lang="fr">
                <a:solidFill>
                  <a:srgbClr val="116644"/>
                </a:solidFill>
                <a:highlight>
                  <a:srgbClr val="E5E5E5"/>
                </a:highlight>
              </a:rPr>
              <a:t>365</a:t>
            </a:r>
            <a:r>
              <a:rPr lang="fr">
                <a:solidFill>
                  <a:srgbClr val="999977"/>
                </a:solidFill>
                <a:highlight>
                  <a:srgbClr val="E5E5E5"/>
                </a:highlight>
              </a:rPr>
              <a:t>))</a:t>
            </a:r>
            <a:r>
              <a:rPr lang="fr">
                <a:solidFill>
                  <a:srgbClr val="444444"/>
                </a:solidFill>
                <a:highlight>
                  <a:srgbClr val="E5E5E5"/>
                </a:highlight>
              </a:rPr>
              <a:t> </a:t>
            </a:r>
            <a:r>
              <a:rPr lang="fr">
                <a:solidFill>
                  <a:srgbClr val="770088"/>
                </a:solidFill>
                <a:highlight>
                  <a:srgbClr val="E5E5E5"/>
                </a:highlight>
              </a:rPr>
              <a:t>as</a:t>
            </a:r>
            <a:r>
              <a:rPr lang="fr">
                <a:solidFill>
                  <a:srgbClr val="444444"/>
                </a:solidFill>
                <a:highlight>
                  <a:srgbClr val="E5E5E5"/>
                </a:highlight>
              </a:rPr>
              <a:t> dispo_prot_kg_hab </a:t>
            </a:r>
            <a:r>
              <a:rPr lang="fr">
                <a:solidFill>
                  <a:srgbClr val="770088"/>
                </a:solidFill>
                <a:highlight>
                  <a:srgbClr val="E5E5E5"/>
                </a:highlight>
              </a:rPr>
              <a:t>FROM</a:t>
            </a:r>
            <a:r>
              <a:rPr lang="fr">
                <a:solidFill>
                  <a:srgbClr val="444444"/>
                </a:solidFill>
                <a:highlight>
                  <a:srgbClr val="E5E5E5"/>
                </a:highlight>
              </a:rPr>
              <a:t> </a:t>
            </a:r>
            <a:r>
              <a:rPr lang="fr">
                <a:solidFill>
                  <a:srgbClr val="0055AA"/>
                </a:solidFill>
                <a:highlight>
                  <a:srgbClr val="E5E5E5"/>
                </a:highlight>
              </a:rPr>
              <a:t>`dispo_alim`</a:t>
            </a:r>
            <a:r>
              <a:rPr lang="fr">
                <a:solidFill>
                  <a:srgbClr val="444444"/>
                </a:solidFill>
                <a:highlight>
                  <a:srgbClr val="E5E5E5"/>
                </a:highlight>
              </a:rPr>
              <a:t> </a:t>
            </a:r>
            <a:r>
              <a:rPr b="1" lang="fr">
                <a:solidFill>
                  <a:srgbClr val="444444"/>
                </a:solidFill>
                <a:highlight>
                  <a:srgbClr val="E5E5E5"/>
                </a:highlight>
              </a:rPr>
              <a:t> </a:t>
            </a:r>
            <a:r>
              <a:rPr b="1" lang="fr">
                <a:solidFill>
                  <a:srgbClr val="770088"/>
                </a:solidFill>
                <a:highlight>
                  <a:srgbClr val="E5E5E5"/>
                </a:highlight>
              </a:rPr>
              <a:t>WHERE</a:t>
            </a:r>
            <a:r>
              <a:rPr b="1" lang="fr">
                <a:solidFill>
                  <a:srgbClr val="444444"/>
                </a:solidFill>
                <a:highlight>
                  <a:srgbClr val="E5E5E5"/>
                </a:highlight>
              </a:rPr>
              <a:t> année</a:t>
            </a:r>
            <a:r>
              <a:rPr b="1" lang="fr">
                <a:solidFill>
                  <a:srgbClr val="FF00FF"/>
                </a:solidFill>
                <a:highlight>
                  <a:srgbClr val="E5E5E5"/>
                </a:highlight>
              </a:rPr>
              <a:t>=</a:t>
            </a:r>
            <a:r>
              <a:rPr b="1" lang="fr">
                <a:solidFill>
                  <a:srgbClr val="AA1111"/>
                </a:solidFill>
                <a:highlight>
                  <a:srgbClr val="E5E5E5"/>
                </a:highlight>
              </a:rPr>
              <a:t>'2013' </a:t>
            </a:r>
            <a:r>
              <a:rPr lang="fr">
                <a:solidFill>
                  <a:srgbClr val="770088"/>
                </a:solidFill>
                <a:highlight>
                  <a:srgbClr val="E5E5E5"/>
                </a:highlight>
              </a:rPr>
              <a:t>GROUP</a:t>
            </a:r>
            <a:r>
              <a:rPr lang="fr">
                <a:solidFill>
                  <a:srgbClr val="444444"/>
                </a:solidFill>
                <a:highlight>
                  <a:srgbClr val="E5E5E5"/>
                </a:highlight>
              </a:rPr>
              <a:t> </a:t>
            </a:r>
            <a:r>
              <a:rPr lang="fr">
                <a:solidFill>
                  <a:srgbClr val="770088"/>
                </a:solidFill>
                <a:highlight>
                  <a:srgbClr val="E5E5E5"/>
                </a:highlight>
              </a:rPr>
              <a:t>BY</a:t>
            </a:r>
            <a:r>
              <a:rPr lang="fr">
                <a:solidFill>
                  <a:srgbClr val="444444"/>
                </a:solidFill>
                <a:highlight>
                  <a:srgbClr val="E5E5E5"/>
                </a:highlight>
              </a:rPr>
              <a:t> </a:t>
            </a:r>
            <a:r>
              <a:rPr lang="fr">
                <a:solidFill>
                  <a:srgbClr val="0055AA"/>
                </a:solidFill>
                <a:highlight>
                  <a:srgbClr val="E5E5E5"/>
                </a:highlight>
              </a:rPr>
              <a:t>`pays`</a:t>
            </a:r>
            <a:r>
              <a:rPr lang="fr">
                <a:solidFill>
                  <a:srgbClr val="444444"/>
                </a:solidFill>
                <a:highlight>
                  <a:srgbClr val="E5E5E5"/>
                </a:highlight>
              </a:rPr>
              <a:t> </a:t>
            </a:r>
            <a:r>
              <a:rPr lang="fr">
                <a:solidFill>
                  <a:srgbClr val="770088"/>
                </a:solidFill>
                <a:highlight>
                  <a:srgbClr val="E5E5E5"/>
                </a:highlight>
              </a:rPr>
              <a:t>ORDER</a:t>
            </a:r>
            <a:r>
              <a:rPr lang="fr">
                <a:solidFill>
                  <a:srgbClr val="444444"/>
                </a:solidFill>
                <a:highlight>
                  <a:srgbClr val="E5E5E5"/>
                </a:highlight>
              </a:rPr>
              <a:t> </a:t>
            </a:r>
            <a:r>
              <a:rPr lang="fr">
                <a:solidFill>
                  <a:srgbClr val="770088"/>
                </a:solidFill>
                <a:highlight>
                  <a:srgbClr val="E5E5E5"/>
                </a:highlight>
              </a:rPr>
              <a:t>BY</a:t>
            </a:r>
            <a:r>
              <a:rPr lang="fr">
                <a:solidFill>
                  <a:srgbClr val="444444"/>
                </a:solidFill>
                <a:highlight>
                  <a:srgbClr val="E5E5E5"/>
                </a:highlight>
              </a:rPr>
              <a:t> dispo_prot_kg_hab </a:t>
            </a:r>
            <a:r>
              <a:rPr lang="fr">
                <a:solidFill>
                  <a:srgbClr val="770088"/>
                </a:solidFill>
                <a:highlight>
                  <a:srgbClr val="E5E5E5"/>
                </a:highlight>
              </a:rPr>
              <a:t>ASC</a:t>
            </a:r>
            <a:r>
              <a:rPr lang="fr">
                <a:solidFill>
                  <a:srgbClr val="444444"/>
                </a:solidFill>
                <a:highlight>
                  <a:srgbClr val="E5E5E5"/>
                </a:highlight>
              </a:rPr>
              <a:t> </a:t>
            </a:r>
            <a:r>
              <a:rPr lang="fr">
                <a:solidFill>
                  <a:srgbClr val="770088"/>
                </a:solidFill>
                <a:highlight>
                  <a:srgbClr val="E5E5E5"/>
                </a:highlight>
              </a:rPr>
              <a:t>limit</a:t>
            </a:r>
            <a:r>
              <a:rPr lang="fr">
                <a:solidFill>
                  <a:srgbClr val="444444"/>
                </a:solidFill>
                <a:highlight>
                  <a:srgbClr val="E5E5E5"/>
                </a:highlight>
              </a:rPr>
              <a:t> </a:t>
            </a:r>
            <a:r>
              <a:rPr lang="fr">
                <a:solidFill>
                  <a:srgbClr val="116644"/>
                </a:solidFill>
                <a:highlight>
                  <a:srgbClr val="E5E5E5"/>
                </a:highlight>
              </a:rPr>
              <a:t>10</a:t>
            </a:r>
            <a:endParaRPr>
              <a:solidFill>
                <a:srgbClr val="116644"/>
              </a:solidFill>
              <a:highlight>
                <a:srgbClr val="E5E5E5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16644"/>
              </a:solidFill>
              <a:highlight>
                <a:srgbClr val="E5E5E5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</a:endParaRPr>
          </a:p>
        </p:txBody>
      </p:sp>
      <p:pic>
        <p:nvPicPr>
          <p:cNvPr id="871" name="Google Shape;87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675" y="3649125"/>
            <a:ext cx="4714875" cy="114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675" y="2096850"/>
            <a:ext cx="8921201" cy="950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44"/>
          <p:cNvSpPr/>
          <p:nvPr/>
        </p:nvSpPr>
        <p:spPr>
          <a:xfrm>
            <a:off x="376100" y="1443050"/>
            <a:ext cx="2025300" cy="426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57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4" name="Google Shape;874;p44"/>
          <p:cNvCxnSpPr>
            <a:stCxn id="873" idx="4"/>
            <a:endCxn id="875" idx="0"/>
          </p:cNvCxnSpPr>
          <p:nvPr/>
        </p:nvCxnSpPr>
        <p:spPr>
          <a:xfrm>
            <a:off x="1388750" y="1869350"/>
            <a:ext cx="332100" cy="22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5" name="Google Shape;875;p44"/>
          <p:cNvSpPr/>
          <p:nvPr/>
        </p:nvSpPr>
        <p:spPr>
          <a:xfrm>
            <a:off x="1476625" y="2096850"/>
            <a:ext cx="488700" cy="2430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57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" name="Google Shape;88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698" y="1756990"/>
            <a:ext cx="3518694" cy="2548311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4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400"/>
              </a:spcAft>
              <a:buNone/>
            </a:pPr>
            <a:r>
              <a:rPr lang="fr" sz="2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Pour l'année 2013, les 10 pays ayant le plus faible ratio disponibilité alimentaire/habitant en termes de protéines (en kg) par habitant.</a:t>
            </a:r>
            <a:endParaRPr sz="2000"/>
          </a:p>
        </p:txBody>
      </p:sp>
      <p:sp>
        <p:nvSpPr>
          <p:cNvPr id="882" name="Google Shape;882;p45"/>
          <p:cNvSpPr txBox="1"/>
          <p:nvPr/>
        </p:nvSpPr>
        <p:spPr>
          <a:xfrm>
            <a:off x="1143000" y="1828800"/>
            <a:ext cx="34290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35A81"/>
                </a:solidFill>
                <a:highlight>
                  <a:srgbClr val="E5E5E5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SELECT</a:t>
            </a:r>
            <a:r>
              <a:rPr lang="fr">
                <a:solidFill>
                  <a:srgbClr val="444444"/>
                </a:solidFill>
                <a:highlight>
                  <a:srgbClr val="E5E5E5"/>
                </a:highlight>
              </a:rPr>
              <a:t> </a:t>
            </a:r>
            <a:r>
              <a:rPr lang="fr">
                <a:solidFill>
                  <a:srgbClr val="0055AA"/>
                </a:solidFill>
                <a:highlight>
                  <a:srgbClr val="E5E5E5"/>
                </a:highlight>
              </a:rPr>
              <a:t>`pays`</a:t>
            </a:r>
            <a:r>
              <a:rPr lang="fr">
                <a:solidFill>
                  <a:srgbClr val="444444"/>
                </a:solidFill>
                <a:highlight>
                  <a:srgbClr val="E5E5E5"/>
                </a:highlight>
              </a:rPr>
              <a:t>,ROUND</a:t>
            </a:r>
            <a:r>
              <a:rPr lang="fr">
                <a:solidFill>
                  <a:srgbClr val="999977"/>
                </a:solidFill>
                <a:highlight>
                  <a:srgbClr val="E5E5E5"/>
                </a:highlight>
              </a:rPr>
              <a:t>(</a:t>
            </a:r>
            <a:r>
              <a:rPr lang="fr">
                <a:solidFill>
                  <a:srgbClr val="235A81"/>
                </a:solidFill>
                <a:highlight>
                  <a:srgbClr val="E5E5E5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SUM</a:t>
            </a:r>
            <a:r>
              <a:rPr lang="fr">
                <a:solidFill>
                  <a:srgbClr val="999977"/>
                </a:solidFill>
                <a:highlight>
                  <a:srgbClr val="E5E5E5"/>
                </a:highlight>
              </a:rPr>
              <a:t>(</a:t>
            </a:r>
            <a:r>
              <a:rPr lang="fr">
                <a:solidFill>
                  <a:srgbClr val="0055AA"/>
                </a:solidFill>
                <a:highlight>
                  <a:srgbClr val="E5E5E5"/>
                </a:highlight>
              </a:rPr>
              <a:t>`dispo_prot`</a:t>
            </a:r>
            <a:r>
              <a:rPr lang="fr">
                <a:solidFill>
                  <a:srgbClr val="FF00FF"/>
                </a:solidFill>
                <a:highlight>
                  <a:srgbClr val="E5E5E5"/>
                </a:highlight>
              </a:rPr>
              <a:t>*</a:t>
            </a:r>
            <a:r>
              <a:rPr lang="fr">
                <a:solidFill>
                  <a:srgbClr val="116644"/>
                </a:solidFill>
                <a:highlight>
                  <a:srgbClr val="E5E5E5"/>
                </a:highlight>
              </a:rPr>
              <a:t>365</a:t>
            </a:r>
            <a:r>
              <a:rPr lang="fr">
                <a:solidFill>
                  <a:srgbClr val="999977"/>
                </a:solidFill>
                <a:highlight>
                  <a:srgbClr val="E5E5E5"/>
                </a:highlight>
              </a:rPr>
              <a:t>))</a:t>
            </a:r>
            <a:r>
              <a:rPr lang="fr">
                <a:solidFill>
                  <a:srgbClr val="444444"/>
                </a:solidFill>
                <a:highlight>
                  <a:srgbClr val="E5E5E5"/>
                </a:highlight>
              </a:rPr>
              <a:t> </a:t>
            </a:r>
            <a:r>
              <a:rPr lang="fr">
                <a:solidFill>
                  <a:srgbClr val="770088"/>
                </a:solidFill>
                <a:highlight>
                  <a:srgbClr val="E5E5E5"/>
                </a:highlight>
              </a:rPr>
              <a:t>as</a:t>
            </a:r>
            <a:r>
              <a:rPr lang="fr">
                <a:solidFill>
                  <a:srgbClr val="444444"/>
                </a:solidFill>
                <a:highlight>
                  <a:srgbClr val="E5E5E5"/>
                </a:highlight>
              </a:rPr>
              <a:t> dispo_prot_kg_hab </a:t>
            </a:r>
            <a:r>
              <a:rPr lang="fr">
                <a:solidFill>
                  <a:srgbClr val="770088"/>
                </a:solidFill>
                <a:highlight>
                  <a:srgbClr val="E5E5E5"/>
                </a:highlight>
              </a:rPr>
              <a:t>FROM</a:t>
            </a:r>
            <a:r>
              <a:rPr lang="fr">
                <a:solidFill>
                  <a:srgbClr val="444444"/>
                </a:solidFill>
                <a:highlight>
                  <a:srgbClr val="E5E5E5"/>
                </a:highlight>
              </a:rPr>
              <a:t> </a:t>
            </a:r>
            <a:r>
              <a:rPr lang="fr">
                <a:solidFill>
                  <a:srgbClr val="0055AA"/>
                </a:solidFill>
                <a:highlight>
                  <a:srgbClr val="E5E5E5"/>
                </a:highlight>
              </a:rPr>
              <a:t>`dispo_alim`</a:t>
            </a:r>
            <a:r>
              <a:rPr lang="fr">
                <a:solidFill>
                  <a:srgbClr val="444444"/>
                </a:solidFill>
                <a:highlight>
                  <a:srgbClr val="E5E5E5"/>
                </a:highlight>
              </a:rPr>
              <a:t> </a:t>
            </a:r>
            <a:r>
              <a:rPr b="1" lang="fr">
                <a:solidFill>
                  <a:srgbClr val="444444"/>
                </a:solidFill>
                <a:highlight>
                  <a:srgbClr val="E5E5E5"/>
                </a:highlight>
              </a:rPr>
              <a:t> </a:t>
            </a:r>
            <a:r>
              <a:rPr b="1" lang="fr">
                <a:solidFill>
                  <a:srgbClr val="770088"/>
                </a:solidFill>
                <a:highlight>
                  <a:srgbClr val="E5E5E5"/>
                </a:highlight>
              </a:rPr>
              <a:t>WHERE</a:t>
            </a:r>
            <a:r>
              <a:rPr b="1" lang="fr">
                <a:solidFill>
                  <a:srgbClr val="444444"/>
                </a:solidFill>
                <a:highlight>
                  <a:srgbClr val="E5E5E5"/>
                </a:highlight>
              </a:rPr>
              <a:t> année</a:t>
            </a:r>
            <a:r>
              <a:rPr b="1" lang="fr">
                <a:solidFill>
                  <a:srgbClr val="FF00FF"/>
                </a:solidFill>
                <a:highlight>
                  <a:srgbClr val="E5E5E5"/>
                </a:highlight>
              </a:rPr>
              <a:t>=</a:t>
            </a:r>
            <a:r>
              <a:rPr b="1" lang="fr">
                <a:solidFill>
                  <a:srgbClr val="AA1111"/>
                </a:solidFill>
                <a:highlight>
                  <a:srgbClr val="E5E5E5"/>
                </a:highlight>
              </a:rPr>
              <a:t>'2013' </a:t>
            </a:r>
            <a:r>
              <a:rPr lang="fr">
                <a:solidFill>
                  <a:srgbClr val="770088"/>
                </a:solidFill>
                <a:highlight>
                  <a:srgbClr val="E5E5E5"/>
                </a:highlight>
              </a:rPr>
              <a:t>GROUP</a:t>
            </a:r>
            <a:r>
              <a:rPr lang="fr">
                <a:solidFill>
                  <a:srgbClr val="444444"/>
                </a:solidFill>
                <a:highlight>
                  <a:srgbClr val="E5E5E5"/>
                </a:highlight>
              </a:rPr>
              <a:t> </a:t>
            </a:r>
            <a:r>
              <a:rPr lang="fr">
                <a:solidFill>
                  <a:srgbClr val="770088"/>
                </a:solidFill>
                <a:highlight>
                  <a:srgbClr val="E5E5E5"/>
                </a:highlight>
              </a:rPr>
              <a:t>BY</a:t>
            </a:r>
            <a:r>
              <a:rPr lang="fr">
                <a:solidFill>
                  <a:srgbClr val="444444"/>
                </a:solidFill>
                <a:highlight>
                  <a:srgbClr val="E5E5E5"/>
                </a:highlight>
              </a:rPr>
              <a:t> </a:t>
            </a:r>
            <a:r>
              <a:rPr lang="fr">
                <a:solidFill>
                  <a:srgbClr val="0055AA"/>
                </a:solidFill>
                <a:highlight>
                  <a:srgbClr val="E5E5E5"/>
                </a:highlight>
              </a:rPr>
              <a:t>`pays`</a:t>
            </a:r>
            <a:r>
              <a:rPr lang="fr">
                <a:solidFill>
                  <a:srgbClr val="444444"/>
                </a:solidFill>
                <a:highlight>
                  <a:srgbClr val="E5E5E5"/>
                </a:highlight>
              </a:rPr>
              <a:t> </a:t>
            </a:r>
            <a:r>
              <a:rPr lang="fr">
                <a:solidFill>
                  <a:srgbClr val="770088"/>
                </a:solidFill>
                <a:highlight>
                  <a:srgbClr val="E5E5E5"/>
                </a:highlight>
              </a:rPr>
              <a:t>ORDER</a:t>
            </a:r>
            <a:r>
              <a:rPr lang="fr">
                <a:solidFill>
                  <a:srgbClr val="444444"/>
                </a:solidFill>
                <a:highlight>
                  <a:srgbClr val="E5E5E5"/>
                </a:highlight>
              </a:rPr>
              <a:t> </a:t>
            </a:r>
            <a:r>
              <a:rPr lang="fr">
                <a:solidFill>
                  <a:srgbClr val="770088"/>
                </a:solidFill>
                <a:highlight>
                  <a:srgbClr val="E5E5E5"/>
                </a:highlight>
              </a:rPr>
              <a:t>BY</a:t>
            </a:r>
            <a:r>
              <a:rPr lang="fr">
                <a:solidFill>
                  <a:srgbClr val="444444"/>
                </a:solidFill>
                <a:highlight>
                  <a:srgbClr val="E5E5E5"/>
                </a:highlight>
              </a:rPr>
              <a:t> dispo_prot_kg_hab </a:t>
            </a:r>
            <a:r>
              <a:rPr lang="fr">
                <a:solidFill>
                  <a:srgbClr val="770088"/>
                </a:solidFill>
                <a:highlight>
                  <a:srgbClr val="E5E5E5"/>
                </a:highlight>
              </a:rPr>
              <a:t>ASC</a:t>
            </a:r>
            <a:r>
              <a:rPr lang="fr">
                <a:solidFill>
                  <a:srgbClr val="444444"/>
                </a:solidFill>
                <a:highlight>
                  <a:srgbClr val="E5E5E5"/>
                </a:highlight>
              </a:rPr>
              <a:t> </a:t>
            </a:r>
            <a:r>
              <a:rPr lang="fr">
                <a:solidFill>
                  <a:srgbClr val="770088"/>
                </a:solidFill>
                <a:highlight>
                  <a:srgbClr val="E5E5E5"/>
                </a:highlight>
              </a:rPr>
              <a:t>limit</a:t>
            </a:r>
            <a:r>
              <a:rPr lang="fr">
                <a:solidFill>
                  <a:srgbClr val="444444"/>
                </a:solidFill>
                <a:highlight>
                  <a:srgbClr val="E5E5E5"/>
                </a:highlight>
              </a:rPr>
              <a:t> </a:t>
            </a:r>
            <a:r>
              <a:rPr lang="fr">
                <a:solidFill>
                  <a:srgbClr val="116644"/>
                </a:solidFill>
                <a:highlight>
                  <a:srgbClr val="E5E5E5"/>
                </a:highlight>
              </a:rPr>
              <a:t>10</a:t>
            </a:r>
            <a:endParaRPr>
              <a:solidFill>
                <a:srgbClr val="116644"/>
              </a:solidFill>
              <a:highlight>
                <a:srgbClr val="E5E5E5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16644"/>
              </a:solidFill>
              <a:highlight>
                <a:srgbClr val="E5E5E5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</a:endParaRPr>
          </a:p>
        </p:txBody>
      </p:sp>
      <p:sp>
        <p:nvSpPr>
          <p:cNvPr id="883" name="Google Shape;883;p45"/>
          <p:cNvSpPr/>
          <p:nvPr/>
        </p:nvSpPr>
        <p:spPr>
          <a:xfrm>
            <a:off x="1251125" y="2376625"/>
            <a:ext cx="532800" cy="208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45"/>
          <p:cNvSpPr/>
          <p:nvPr/>
        </p:nvSpPr>
        <p:spPr>
          <a:xfrm>
            <a:off x="2502250" y="2224225"/>
            <a:ext cx="1853400" cy="451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5" name="Google Shape;885;p45"/>
          <p:cNvCxnSpPr>
            <a:stCxn id="884" idx="7"/>
            <a:endCxn id="886" idx="1"/>
          </p:cNvCxnSpPr>
          <p:nvPr/>
        </p:nvCxnSpPr>
        <p:spPr>
          <a:xfrm flipH="1" rot="10800000">
            <a:off x="4084226" y="1908490"/>
            <a:ext cx="2241000" cy="38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7" name="Google Shape;887;p45"/>
          <p:cNvCxnSpPr>
            <a:stCxn id="883" idx="7"/>
          </p:cNvCxnSpPr>
          <p:nvPr/>
        </p:nvCxnSpPr>
        <p:spPr>
          <a:xfrm flipH="1" rot="10800000">
            <a:off x="1705898" y="1876759"/>
            <a:ext cx="3009000" cy="53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8" name="Google Shape;888;p45"/>
          <p:cNvSpPr/>
          <p:nvPr/>
        </p:nvSpPr>
        <p:spPr>
          <a:xfrm>
            <a:off x="4647675" y="1782725"/>
            <a:ext cx="1677600" cy="251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45"/>
          <p:cNvSpPr/>
          <p:nvPr/>
        </p:nvSpPr>
        <p:spPr>
          <a:xfrm>
            <a:off x="6325275" y="1782725"/>
            <a:ext cx="1853400" cy="251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3" name="Google Shape;89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1700" y="1622865"/>
            <a:ext cx="3565992" cy="2606235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4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Les 10 pays ayant le plus haut ratio en termes de kcal par habitant.</a:t>
            </a:r>
            <a:endParaRPr sz="22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116644"/>
              </a:solidFill>
              <a:highlight>
                <a:srgbClr val="E5E5E5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116644"/>
              </a:solidFill>
              <a:highlight>
                <a:srgbClr val="E5E5E5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46"/>
          <p:cNvSpPr txBox="1"/>
          <p:nvPr>
            <p:ph idx="1" type="body"/>
          </p:nvPr>
        </p:nvSpPr>
        <p:spPr>
          <a:xfrm>
            <a:off x="1045175" y="1746800"/>
            <a:ext cx="35769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235A81"/>
                </a:solidFill>
                <a:highlight>
                  <a:srgbClr val="E5E5E5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SELECT</a:t>
            </a:r>
            <a:r>
              <a:rPr lang="fr" sz="1400">
                <a:solidFill>
                  <a:srgbClr val="444444"/>
                </a:solidFill>
                <a:highlight>
                  <a:srgbClr val="E5E5E5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1400">
                <a:solidFill>
                  <a:srgbClr val="0055AA"/>
                </a:solidFill>
                <a:highlight>
                  <a:srgbClr val="E5E5E5"/>
                </a:highlight>
                <a:latin typeface="Arial"/>
                <a:ea typeface="Arial"/>
                <a:cs typeface="Arial"/>
                <a:sym typeface="Arial"/>
              </a:rPr>
              <a:t>`pays`</a:t>
            </a:r>
            <a:r>
              <a:rPr lang="fr" sz="1400">
                <a:solidFill>
                  <a:srgbClr val="444444"/>
                </a:solidFill>
                <a:highlight>
                  <a:srgbClr val="E5E5E5"/>
                </a:highlight>
                <a:latin typeface="Arial"/>
                <a:ea typeface="Arial"/>
                <a:cs typeface="Arial"/>
                <a:sym typeface="Arial"/>
              </a:rPr>
              <a:t>,ROUND(</a:t>
            </a:r>
            <a:r>
              <a:rPr lang="fr" sz="1400">
                <a:solidFill>
                  <a:srgbClr val="235A81"/>
                </a:solidFill>
                <a:highlight>
                  <a:srgbClr val="E5E5E5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SUM</a:t>
            </a:r>
            <a:r>
              <a:rPr lang="fr" sz="1400">
                <a:solidFill>
                  <a:srgbClr val="999977"/>
                </a:solidFill>
                <a:highlight>
                  <a:srgbClr val="E5E5E5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fr" sz="1400">
                <a:solidFill>
                  <a:srgbClr val="0055AA"/>
                </a:solidFill>
                <a:highlight>
                  <a:srgbClr val="E5E5E5"/>
                </a:highlight>
                <a:latin typeface="Arial"/>
                <a:ea typeface="Arial"/>
                <a:cs typeface="Arial"/>
                <a:sym typeface="Arial"/>
              </a:rPr>
              <a:t>`dispo_alim_kcal_p_j`</a:t>
            </a:r>
            <a:r>
              <a:rPr lang="fr" sz="1400">
                <a:solidFill>
                  <a:srgbClr val="FF00FF"/>
                </a:solidFill>
                <a:highlight>
                  <a:srgbClr val="E5E5E5"/>
                </a:highlight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fr" sz="1400">
                <a:solidFill>
                  <a:srgbClr val="116644"/>
                </a:solidFill>
                <a:highlight>
                  <a:srgbClr val="E5E5E5"/>
                </a:highlight>
                <a:latin typeface="Arial"/>
                <a:ea typeface="Arial"/>
                <a:cs typeface="Arial"/>
                <a:sym typeface="Arial"/>
              </a:rPr>
              <a:t>365</a:t>
            </a:r>
            <a:r>
              <a:rPr lang="fr" sz="1400">
                <a:solidFill>
                  <a:srgbClr val="999977"/>
                </a:solidFill>
                <a:highlight>
                  <a:srgbClr val="E5E5E5"/>
                </a:highlight>
                <a:latin typeface="Arial"/>
                <a:ea typeface="Arial"/>
                <a:cs typeface="Arial"/>
                <a:sym typeface="Arial"/>
              </a:rPr>
              <a:t>))</a:t>
            </a:r>
            <a:r>
              <a:rPr lang="fr" sz="1400">
                <a:solidFill>
                  <a:srgbClr val="444444"/>
                </a:solidFill>
                <a:highlight>
                  <a:srgbClr val="E5E5E5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1400">
                <a:solidFill>
                  <a:srgbClr val="770088"/>
                </a:solidFill>
                <a:highlight>
                  <a:srgbClr val="E5E5E5"/>
                </a:highlight>
                <a:latin typeface="Arial"/>
                <a:ea typeface="Arial"/>
                <a:cs typeface="Arial"/>
                <a:sym typeface="Arial"/>
              </a:rPr>
              <a:t>as</a:t>
            </a:r>
            <a:r>
              <a:rPr lang="fr" sz="1400">
                <a:solidFill>
                  <a:srgbClr val="444444"/>
                </a:solidFill>
                <a:highlight>
                  <a:srgbClr val="E5E5E5"/>
                </a:highlight>
                <a:latin typeface="Arial"/>
                <a:ea typeface="Arial"/>
                <a:cs typeface="Arial"/>
                <a:sym typeface="Arial"/>
              </a:rPr>
              <a:t> dispo_calories_kcal_hab </a:t>
            </a:r>
            <a:r>
              <a:rPr lang="fr" sz="1400">
                <a:solidFill>
                  <a:srgbClr val="770088"/>
                </a:solidFill>
                <a:highlight>
                  <a:srgbClr val="E5E5E5"/>
                </a:highlight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lang="fr" sz="1400">
                <a:solidFill>
                  <a:srgbClr val="444444"/>
                </a:solidFill>
                <a:highlight>
                  <a:srgbClr val="E5E5E5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1400">
                <a:solidFill>
                  <a:srgbClr val="0055AA"/>
                </a:solidFill>
                <a:highlight>
                  <a:srgbClr val="E5E5E5"/>
                </a:highlight>
                <a:latin typeface="Arial"/>
                <a:ea typeface="Arial"/>
                <a:cs typeface="Arial"/>
                <a:sym typeface="Arial"/>
              </a:rPr>
              <a:t>`dispo_alim`</a:t>
            </a:r>
            <a:r>
              <a:rPr lang="fr" sz="1400">
                <a:solidFill>
                  <a:srgbClr val="444444"/>
                </a:solidFill>
                <a:highlight>
                  <a:srgbClr val="E5E5E5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1400">
                <a:solidFill>
                  <a:srgbClr val="770088"/>
                </a:solidFill>
                <a:highlight>
                  <a:srgbClr val="E5E5E5"/>
                </a:highlight>
                <a:latin typeface="Arial"/>
                <a:ea typeface="Arial"/>
                <a:cs typeface="Arial"/>
                <a:sym typeface="Arial"/>
              </a:rPr>
              <a:t>GROUP</a:t>
            </a:r>
            <a:r>
              <a:rPr lang="fr" sz="1400">
                <a:solidFill>
                  <a:srgbClr val="444444"/>
                </a:solidFill>
                <a:highlight>
                  <a:srgbClr val="E5E5E5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1400">
                <a:solidFill>
                  <a:srgbClr val="770088"/>
                </a:solidFill>
                <a:highlight>
                  <a:srgbClr val="E5E5E5"/>
                </a:highlight>
                <a:latin typeface="Arial"/>
                <a:ea typeface="Arial"/>
                <a:cs typeface="Arial"/>
                <a:sym typeface="Arial"/>
              </a:rPr>
              <a:t>BY</a:t>
            </a:r>
            <a:r>
              <a:rPr lang="fr" sz="1400">
                <a:solidFill>
                  <a:srgbClr val="444444"/>
                </a:solidFill>
                <a:highlight>
                  <a:srgbClr val="E5E5E5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1400">
                <a:solidFill>
                  <a:srgbClr val="0055AA"/>
                </a:solidFill>
                <a:highlight>
                  <a:srgbClr val="E5E5E5"/>
                </a:highlight>
                <a:latin typeface="Arial"/>
                <a:ea typeface="Arial"/>
                <a:cs typeface="Arial"/>
                <a:sym typeface="Arial"/>
              </a:rPr>
              <a:t>`pays`</a:t>
            </a:r>
            <a:r>
              <a:rPr lang="fr" sz="1400">
                <a:solidFill>
                  <a:srgbClr val="444444"/>
                </a:solidFill>
                <a:highlight>
                  <a:srgbClr val="E5E5E5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1400">
                <a:solidFill>
                  <a:srgbClr val="770088"/>
                </a:solidFill>
                <a:highlight>
                  <a:srgbClr val="E5E5E5"/>
                </a:highlight>
                <a:latin typeface="Arial"/>
                <a:ea typeface="Arial"/>
                <a:cs typeface="Arial"/>
                <a:sym typeface="Arial"/>
              </a:rPr>
              <a:t>ORDER</a:t>
            </a:r>
            <a:r>
              <a:rPr lang="fr" sz="1400">
                <a:solidFill>
                  <a:srgbClr val="444444"/>
                </a:solidFill>
                <a:highlight>
                  <a:srgbClr val="E5E5E5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1400">
                <a:solidFill>
                  <a:srgbClr val="770088"/>
                </a:solidFill>
                <a:highlight>
                  <a:srgbClr val="E5E5E5"/>
                </a:highlight>
                <a:latin typeface="Arial"/>
                <a:ea typeface="Arial"/>
                <a:cs typeface="Arial"/>
                <a:sym typeface="Arial"/>
              </a:rPr>
              <a:t>BY</a:t>
            </a:r>
            <a:r>
              <a:rPr lang="fr" sz="1400">
                <a:solidFill>
                  <a:srgbClr val="444444"/>
                </a:solidFill>
                <a:highlight>
                  <a:srgbClr val="E5E5E5"/>
                </a:highlight>
                <a:latin typeface="Arial"/>
                <a:ea typeface="Arial"/>
                <a:cs typeface="Arial"/>
                <a:sym typeface="Arial"/>
              </a:rPr>
              <a:t> dispo_calories_kcal_hab </a:t>
            </a:r>
            <a:r>
              <a:rPr lang="fr" sz="1400">
                <a:solidFill>
                  <a:srgbClr val="770088"/>
                </a:solidFill>
                <a:highlight>
                  <a:srgbClr val="E5E5E5"/>
                </a:highlight>
                <a:latin typeface="Arial"/>
                <a:ea typeface="Arial"/>
                <a:cs typeface="Arial"/>
                <a:sym typeface="Arial"/>
              </a:rPr>
              <a:t>DESC</a:t>
            </a:r>
            <a:r>
              <a:rPr lang="fr" sz="1400">
                <a:solidFill>
                  <a:srgbClr val="444444"/>
                </a:solidFill>
                <a:highlight>
                  <a:srgbClr val="E5E5E5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1400">
                <a:solidFill>
                  <a:srgbClr val="770088"/>
                </a:solidFill>
                <a:highlight>
                  <a:srgbClr val="E5E5E5"/>
                </a:highlight>
                <a:latin typeface="Arial"/>
                <a:ea typeface="Arial"/>
                <a:cs typeface="Arial"/>
                <a:sym typeface="Arial"/>
              </a:rPr>
              <a:t>limit</a:t>
            </a:r>
            <a:r>
              <a:rPr lang="fr" sz="1400">
                <a:solidFill>
                  <a:srgbClr val="444444"/>
                </a:solidFill>
                <a:highlight>
                  <a:srgbClr val="E5E5E5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1400">
                <a:solidFill>
                  <a:srgbClr val="116644"/>
                </a:solidFill>
                <a:highlight>
                  <a:srgbClr val="E5E5E5"/>
                </a:highlight>
                <a:latin typeface="Arial"/>
                <a:ea typeface="Arial"/>
                <a:cs typeface="Arial"/>
                <a:sym typeface="Arial"/>
              </a:rPr>
              <a:t>10</a:t>
            </a:r>
            <a:endParaRPr sz="1400">
              <a:solidFill>
                <a:srgbClr val="116644"/>
              </a:solidFill>
              <a:highlight>
                <a:srgbClr val="E5E5E5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16644"/>
              </a:solidFill>
              <a:highlight>
                <a:srgbClr val="E5E5E5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46"/>
          <p:cNvSpPr/>
          <p:nvPr/>
        </p:nvSpPr>
        <p:spPr>
          <a:xfrm>
            <a:off x="1100525" y="2318700"/>
            <a:ext cx="657000" cy="208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46"/>
          <p:cNvSpPr/>
          <p:nvPr/>
        </p:nvSpPr>
        <p:spPr>
          <a:xfrm>
            <a:off x="2340050" y="2166300"/>
            <a:ext cx="2282100" cy="451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98" name="Google Shape;898;p46"/>
          <p:cNvCxnSpPr>
            <a:stCxn id="897" idx="7"/>
          </p:cNvCxnSpPr>
          <p:nvPr/>
        </p:nvCxnSpPr>
        <p:spPr>
          <a:xfrm flipH="1" rot="10800000">
            <a:off x="4287944" y="1911465"/>
            <a:ext cx="1961400" cy="32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9" name="Google Shape;899;p46"/>
          <p:cNvCxnSpPr/>
          <p:nvPr/>
        </p:nvCxnSpPr>
        <p:spPr>
          <a:xfrm flipH="1" rot="10800000">
            <a:off x="1705900" y="1876750"/>
            <a:ext cx="3295800" cy="53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0" name="Google Shape;900;p46"/>
          <p:cNvSpPr/>
          <p:nvPr/>
        </p:nvSpPr>
        <p:spPr>
          <a:xfrm>
            <a:off x="1044650" y="2699700"/>
            <a:ext cx="1140000" cy="451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5" name="Google Shape;90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1025" y="1882725"/>
            <a:ext cx="3307050" cy="3184191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4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Les 10 pays ayant le plus haut ratio disponibilité alimentaire/habitant en termes de protéines (en kg) par habitant, </a:t>
            </a:r>
            <a:endParaRPr sz="22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116644"/>
              </a:solidFill>
              <a:highlight>
                <a:srgbClr val="E5E5E5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116644"/>
              </a:solidFill>
              <a:highlight>
                <a:srgbClr val="E5E5E5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116644"/>
              </a:solidFill>
              <a:highlight>
                <a:srgbClr val="E5E5E5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116644"/>
              </a:solidFill>
              <a:highlight>
                <a:srgbClr val="E5E5E5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7"/>
          <p:cNvSpPr txBox="1"/>
          <p:nvPr>
            <p:ph idx="1" type="body"/>
          </p:nvPr>
        </p:nvSpPr>
        <p:spPr>
          <a:xfrm>
            <a:off x="1303800" y="2072925"/>
            <a:ext cx="34458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>
                <a:solidFill>
                  <a:srgbClr val="235A81"/>
                </a:solidFill>
                <a:highlight>
                  <a:srgbClr val="E5E5E5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SELECT</a:t>
            </a:r>
            <a:r>
              <a:rPr b="1" lang="fr" sz="1400">
                <a:solidFill>
                  <a:srgbClr val="444444"/>
                </a:solidFill>
                <a:highlight>
                  <a:srgbClr val="E5E5E5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fr" sz="1400">
                <a:solidFill>
                  <a:srgbClr val="0055AA"/>
                </a:solidFill>
                <a:highlight>
                  <a:srgbClr val="E5E5E5"/>
                </a:highlight>
                <a:latin typeface="Arial"/>
                <a:ea typeface="Arial"/>
                <a:cs typeface="Arial"/>
                <a:sym typeface="Arial"/>
              </a:rPr>
              <a:t>`pays`</a:t>
            </a:r>
            <a:r>
              <a:rPr b="1" lang="fr" sz="1400">
                <a:solidFill>
                  <a:srgbClr val="444444"/>
                </a:solidFill>
                <a:highlight>
                  <a:srgbClr val="E5E5E5"/>
                </a:highlight>
                <a:latin typeface="Arial"/>
                <a:ea typeface="Arial"/>
                <a:cs typeface="Arial"/>
                <a:sym typeface="Arial"/>
              </a:rPr>
              <a:t>,ROUND</a:t>
            </a:r>
            <a:r>
              <a:rPr b="1" lang="fr" sz="1400">
                <a:solidFill>
                  <a:srgbClr val="999977"/>
                </a:solidFill>
                <a:highlight>
                  <a:srgbClr val="E5E5E5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lang="fr" sz="1400">
                <a:solidFill>
                  <a:srgbClr val="235A81"/>
                </a:solidFill>
                <a:highlight>
                  <a:srgbClr val="E5E5E5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SUM</a:t>
            </a:r>
            <a:r>
              <a:rPr b="1" lang="fr" sz="1400">
                <a:solidFill>
                  <a:srgbClr val="999977"/>
                </a:solidFill>
                <a:highlight>
                  <a:srgbClr val="E5E5E5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lang="fr" sz="1400">
                <a:solidFill>
                  <a:srgbClr val="0055AA"/>
                </a:solidFill>
                <a:highlight>
                  <a:srgbClr val="E5E5E5"/>
                </a:highlight>
                <a:latin typeface="Arial"/>
                <a:ea typeface="Arial"/>
                <a:cs typeface="Arial"/>
                <a:sym typeface="Arial"/>
              </a:rPr>
              <a:t>`dispo_prot`</a:t>
            </a:r>
            <a:r>
              <a:rPr b="1" lang="fr" sz="1400">
                <a:solidFill>
                  <a:srgbClr val="FF00FF"/>
                </a:solidFill>
                <a:highlight>
                  <a:srgbClr val="E5E5E5"/>
                </a:highlight>
                <a:latin typeface="Arial"/>
                <a:ea typeface="Arial"/>
                <a:cs typeface="Arial"/>
                <a:sym typeface="Arial"/>
              </a:rPr>
              <a:t>*</a:t>
            </a:r>
            <a:r>
              <a:rPr b="1" lang="fr" sz="1400">
                <a:solidFill>
                  <a:srgbClr val="116644"/>
                </a:solidFill>
                <a:highlight>
                  <a:srgbClr val="E5E5E5"/>
                </a:highlight>
                <a:latin typeface="Arial"/>
                <a:ea typeface="Arial"/>
                <a:cs typeface="Arial"/>
                <a:sym typeface="Arial"/>
              </a:rPr>
              <a:t>365</a:t>
            </a:r>
            <a:r>
              <a:rPr b="1" lang="fr" sz="1400">
                <a:solidFill>
                  <a:srgbClr val="999977"/>
                </a:solidFill>
                <a:highlight>
                  <a:srgbClr val="E5E5E5"/>
                </a:highlight>
                <a:latin typeface="Arial"/>
                <a:ea typeface="Arial"/>
                <a:cs typeface="Arial"/>
                <a:sym typeface="Arial"/>
              </a:rPr>
              <a:t>))</a:t>
            </a:r>
            <a:r>
              <a:rPr b="1" lang="fr" sz="1400">
                <a:solidFill>
                  <a:srgbClr val="444444"/>
                </a:solidFill>
                <a:highlight>
                  <a:srgbClr val="E5E5E5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fr" sz="1400">
                <a:solidFill>
                  <a:srgbClr val="770088"/>
                </a:solidFill>
                <a:highlight>
                  <a:srgbClr val="E5E5E5"/>
                </a:highlight>
                <a:latin typeface="Arial"/>
                <a:ea typeface="Arial"/>
                <a:cs typeface="Arial"/>
                <a:sym typeface="Arial"/>
              </a:rPr>
              <a:t>as</a:t>
            </a:r>
            <a:r>
              <a:rPr b="1" lang="fr" sz="1400">
                <a:solidFill>
                  <a:srgbClr val="444444"/>
                </a:solidFill>
                <a:highlight>
                  <a:srgbClr val="E5E5E5"/>
                </a:highlight>
                <a:latin typeface="Arial"/>
                <a:ea typeface="Arial"/>
                <a:cs typeface="Arial"/>
                <a:sym typeface="Arial"/>
              </a:rPr>
              <a:t> dispo_prot_kg_hab </a:t>
            </a:r>
            <a:r>
              <a:rPr b="1" lang="fr" sz="1400">
                <a:solidFill>
                  <a:srgbClr val="770088"/>
                </a:solidFill>
                <a:highlight>
                  <a:srgbClr val="E5E5E5"/>
                </a:highlight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b="1" lang="fr" sz="1400">
                <a:solidFill>
                  <a:srgbClr val="444444"/>
                </a:solidFill>
                <a:highlight>
                  <a:srgbClr val="E5E5E5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fr" sz="1400">
                <a:solidFill>
                  <a:srgbClr val="0055AA"/>
                </a:solidFill>
                <a:highlight>
                  <a:srgbClr val="E5E5E5"/>
                </a:highlight>
                <a:latin typeface="Arial"/>
                <a:ea typeface="Arial"/>
                <a:cs typeface="Arial"/>
                <a:sym typeface="Arial"/>
              </a:rPr>
              <a:t>`dispo_alim`</a:t>
            </a:r>
            <a:r>
              <a:rPr b="1" lang="fr" sz="1400">
                <a:solidFill>
                  <a:srgbClr val="444444"/>
                </a:solidFill>
                <a:highlight>
                  <a:srgbClr val="E5E5E5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fr" sz="1400">
                <a:solidFill>
                  <a:srgbClr val="770088"/>
                </a:solidFill>
                <a:highlight>
                  <a:srgbClr val="E5E5E5"/>
                </a:highlight>
                <a:latin typeface="Arial"/>
                <a:ea typeface="Arial"/>
                <a:cs typeface="Arial"/>
                <a:sym typeface="Arial"/>
              </a:rPr>
              <a:t>GROUP</a:t>
            </a:r>
            <a:r>
              <a:rPr b="1" lang="fr" sz="1400">
                <a:solidFill>
                  <a:srgbClr val="444444"/>
                </a:solidFill>
                <a:highlight>
                  <a:srgbClr val="E5E5E5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fr" sz="1400">
                <a:solidFill>
                  <a:srgbClr val="770088"/>
                </a:solidFill>
                <a:highlight>
                  <a:srgbClr val="E5E5E5"/>
                </a:highlight>
                <a:latin typeface="Arial"/>
                <a:ea typeface="Arial"/>
                <a:cs typeface="Arial"/>
                <a:sym typeface="Arial"/>
              </a:rPr>
              <a:t>BY</a:t>
            </a:r>
            <a:r>
              <a:rPr b="1" lang="fr" sz="1400">
                <a:solidFill>
                  <a:srgbClr val="444444"/>
                </a:solidFill>
                <a:highlight>
                  <a:srgbClr val="E5E5E5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fr" sz="1400">
                <a:solidFill>
                  <a:srgbClr val="0055AA"/>
                </a:solidFill>
                <a:highlight>
                  <a:srgbClr val="E5E5E5"/>
                </a:highlight>
                <a:latin typeface="Arial"/>
                <a:ea typeface="Arial"/>
                <a:cs typeface="Arial"/>
                <a:sym typeface="Arial"/>
              </a:rPr>
              <a:t>`pays`</a:t>
            </a:r>
            <a:r>
              <a:rPr b="1" lang="fr" sz="1400">
                <a:solidFill>
                  <a:srgbClr val="444444"/>
                </a:solidFill>
                <a:highlight>
                  <a:srgbClr val="E5E5E5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fr" sz="1400">
                <a:solidFill>
                  <a:srgbClr val="770088"/>
                </a:solidFill>
                <a:highlight>
                  <a:srgbClr val="E5E5E5"/>
                </a:highlight>
                <a:latin typeface="Arial"/>
                <a:ea typeface="Arial"/>
                <a:cs typeface="Arial"/>
                <a:sym typeface="Arial"/>
              </a:rPr>
              <a:t>ORDER</a:t>
            </a:r>
            <a:r>
              <a:rPr b="1" lang="fr" sz="1400">
                <a:solidFill>
                  <a:srgbClr val="444444"/>
                </a:solidFill>
                <a:highlight>
                  <a:srgbClr val="E5E5E5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fr" sz="1400">
                <a:solidFill>
                  <a:srgbClr val="770088"/>
                </a:solidFill>
                <a:highlight>
                  <a:srgbClr val="E5E5E5"/>
                </a:highlight>
                <a:latin typeface="Arial"/>
                <a:ea typeface="Arial"/>
                <a:cs typeface="Arial"/>
                <a:sym typeface="Arial"/>
              </a:rPr>
              <a:t>BY</a:t>
            </a:r>
            <a:r>
              <a:rPr b="1" lang="fr" sz="1400">
                <a:solidFill>
                  <a:srgbClr val="444444"/>
                </a:solidFill>
                <a:highlight>
                  <a:srgbClr val="E5E5E5"/>
                </a:highlight>
                <a:latin typeface="Arial"/>
                <a:ea typeface="Arial"/>
                <a:cs typeface="Arial"/>
                <a:sym typeface="Arial"/>
              </a:rPr>
              <a:t> dispo_prot_kg_hab </a:t>
            </a:r>
            <a:r>
              <a:rPr b="1" lang="fr" sz="1400">
                <a:solidFill>
                  <a:srgbClr val="770088"/>
                </a:solidFill>
                <a:highlight>
                  <a:srgbClr val="E5E5E5"/>
                </a:highlight>
                <a:latin typeface="Arial"/>
                <a:ea typeface="Arial"/>
                <a:cs typeface="Arial"/>
                <a:sym typeface="Arial"/>
              </a:rPr>
              <a:t>DESC</a:t>
            </a:r>
            <a:r>
              <a:rPr b="1" lang="fr" sz="1400">
                <a:solidFill>
                  <a:srgbClr val="444444"/>
                </a:solidFill>
                <a:highlight>
                  <a:srgbClr val="E5E5E5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fr" sz="1400">
                <a:solidFill>
                  <a:srgbClr val="770088"/>
                </a:solidFill>
                <a:highlight>
                  <a:srgbClr val="E5E5E5"/>
                </a:highlight>
                <a:latin typeface="Arial"/>
                <a:ea typeface="Arial"/>
                <a:cs typeface="Arial"/>
                <a:sym typeface="Arial"/>
              </a:rPr>
              <a:t>limit</a:t>
            </a:r>
            <a:r>
              <a:rPr b="1" lang="fr" sz="1400">
                <a:solidFill>
                  <a:srgbClr val="444444"/>
                </a:solidFill>
                <a:highlight>
                  <a:srgbClr val="E5E5E5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fr" sz="1400">
                <a:solidFill>
                  <a:srgbClr val="116644"/>
                </a:solidFill>
                <a:highlight>
                  <a:srgbClr val="E5E5E5"/>
                </a:highlight>
                <a:latin typeface="Arial"/>
                <a:ea typeface="Arial"/>
                <a:cs typeface="Arial"/>
                <a:sym typeface="Arial"/>
              </a:rPr>
              <a:t>10</a:t>
            </a:r>
            <a:endParaRPr b="1"/>
          </a:p>
        </p:txBody>
      </p:sp>
      <p:sp>
        <p:nvSpPr>
          <p:cNvPr id="908" name="Google Shape;908;p47"/>
          <p:cNvSpPr/>
          <p:nvPr/>
        </p:nvSpPr>
        <p:spPr>
          <a:xfrm>
            <a:off x="1273250" y="2433250"/>
            <a:ext cx="926700" cy="2550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0000"/>
              </a:highlight>
            </a:endParaRPr>
          </a:p>
        </p:txBody>
      </p:sp>
      <p:cxnSp>
        <p:nvCxnSpPr>
          <p:cNvPr id="909" name="Google Shape;909;p47"/>
          <p:cNvCxnSpPr>
            <a:stCxn id="908" idx="0"/>
            <a:endCxn id="910" idx="1"/>
          </p:cNvCxnSpPr>
          <p:nvPr/>
        </p:nvCxnSpPr>
        <p:spPr>
          <a:xfrm flipH="1" rot="10800000">
            <a:off x="1736600" y="2089150"/>
            <a:ext cx="3204300" cy="34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0" name="Google Shape;910;p47"/>
          <p:cNvSpPr/>
          <p:nvPr/>
        </p:nvSpPr>
        <p:spPr>
          <a:xfrm>
            <a:off x="4941025" y="1990725"/>
            <a:ext cx="644100" cy="196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11" name="Google Shape;911;p47"/>
          <p:cNvCxnSpPr>
            <a:stCxn id="912" idx="6"/>
            <a:endCxn id="913" idx="1"/>
          </p:cNvCxnSpPr>
          <p:nvPr/>
        </p:nvCxnSpPr>
        <p:spPr>
          <a:xfrm flipH="1" rot="10800000">
            <a:off x="4631125" y="2089150"/>
            <a:ext cx="1407300" cy="42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3" name="Google Shape;913;p47"/>
          <p:cNvSpPr/>
          <p:nvPr/>
        </p:nvSpPr>
        <p:spPr>
          <a:xfrm>
            <a:off x="6038450" y="1990725"/>
            <a:ext cx="2133600" cy="196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7"/>
          <p:cNvSpPr/>
          <p:nvPr/>
        </p:nvSpPr>
        <p:spPr>
          <a:xfrm>
            <a:off x="2583325" y="2357050"/>
            <a:ext cx="2047800" cy="319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Autre utilisation des produits exportés par les pays en sous </a:t>
            </a:r>
            <a:r>
              <a:rPr lang="fr"/>
              <a:t>nutrition</a:t>
            </a:r>
            <a:endParaRPr/>
          </a:p>
        </p:txBody>
      </p:sp>
      <p:sp>
        <p:nvSpPr>
          <p:cNvPr id="919" name="Google Shape;919;p48"/>
          <p:cNvSpPr txBox="1"/>
          <p:nvPr>
            <p:ph idx="1" type="body"/>
          </p:nvPr>
        </p:nvSpPr>
        <p:spPr>
          <a:xfrm>
            <a:off x="3602700" y="1597875"/>
            <a:ext cx="4083000" cy="11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L'huile de palme: </a:t>
            </a:r>
            <a:r>
              <a:rPr lang="fr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est également utilisée dans: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la synthèse de nombreux produits cosmétiques.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0" name="Google Shape;92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826475"/>
            <a:ext cx="2501700" cy="1657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21" name="Google Shape;921;p48"/>
          <p:cNvSpPr txBox="1"/>
          <p:nvPr/>
        </p:nvSpPr>
        <p:spPr>
          <a:xfrm>
            <a:off x="1143000" y="3581400"/>
            <a:ext cx="16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fr">
                <a:highlight>
                  <a:schemeClr val="lt1"/>
                </a:highlight>
              </a:rPr>
              <a:t>L'huile de palme</a:t>
            </a:r>
            <a:endParaRPr/>
          </a:p>
        </p:txBody>
      </p:sp>
      <p:sp>
        <p:nvSpPr>
          <p:cNvPr id="922" name="Google Shape;922;p48"/>
          <p:cNvSpPr/>
          <p:nvPr/>
        </p:nvSpPr>
        <p:spPr>
          <a:xfrm>
            <a:off x="3644625" y="2180975"/>
            <a:ext cx="324300" cy="9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3" name="Google Shape;92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6150" y="1383525"/>
            <a:ext cx="1725300" cy="1572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24" name="Google Shape;924;p48"/>
          <p:cNvSpPr txBox="1"/>
          <p:nvPr/>
        </p:nvSpPr>
        <p:spPr>
          <a:xfrm>
            <a:off x="3529000" y="3098450"/>
            <a:ext cx="39198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fr">
                <a:highlight>
                  <a:schemeClr val="lt1"/>
                </a:highlight>
              </a:rPr>
              <a:t>la parfumerie sous la forme de civettone27,</a:t>
            </a:r>
            <a:endParaRPr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fr">
                <a:highlight>
                  <a:schemeClr val="lt1"/>
                </a:highlight>
              </a:rPr>
              <a:t> comme agent hydratant dans les crèmes</a:t>
            </a:r>
            <a:endParaRPr/>
          </a:p>
        </p:txBody>
      </p:sp>
      <p:sp>
        <p:nvSpPr>
          <p:cNvPr id="925" name="Google Shape;925;p48"/>
          <p:cNvSpPr/>
          <p:nvPr/>
        </p:nvSpPr>
        <p:spPr>
          <a:xfrm>
            <a:off x="3644625" y="3268275"/>
            <a:ext cx="324300" cy="9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6" name="Google Shape;92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5550" y="3119238"/>
            <a:ext cx="1666500" cy="1324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27" name="Google Shape;927;p48"/>
          <p:cNvSpPr/>
          <p:nvPr/>
        </p:nvSpPr>
        <p:spPr>
          <a:xfrm>
            <a:off x="3644625" y="3725475"/>
            <a:ext cx="324300" cy="9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49"/>
          <p:cNvSpPr txBox="1"/>
          <p:nvPr>
            <p:ph idx="1" type="body"/>
          </p:nvPr>
        </p:nvSpPr>
        <p:spPr>
          <a:xfrm>
            <a:off x="5198025" y="1597875"/>
            <a:ext cx="2102400" cy="27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agro-alimentaire,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papier,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textile,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contreplaqué,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édulcorant, 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confiserie,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assaisonnement, 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pharmacie, colle.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49"/>
          <p:cNvSpPr txBox="1"/>
          <p:nvPr>
            <p:ph type="title"/>
          </p:nvPr>
        </p:nvSpPr>
        <p:spPr>
          <a:xfrm>
            <a:off x="1245875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utilisation des produits exportés par les pays en sous nutrition</a:t>
            </a:r>
            <a:endParaRPr/>
          </a:p>
        </p:txBody>
      </p:sp>
      <p:pic>
        <p:nvPicPr>
          <p:cNvPr id="934" name="Google Shape;93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700" y="1852100"/>
            <a:ext cx="2498400" cy="1698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35" name="Google Shape;935;p49"/>
          <p:cNvSpPr txBox="1"/>
          <p:nvPr/>
        </p:nvSpPr>
        <p:spPr>
          <a:xfrm>
            <a:off x="1143000" y="3657600"/>
            <a:ext cx="3000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fr">
                <a:highlight>
                  <a:schemeClr val="lt1"/>
                </a:highlight>
              </a:rPr>
              <a:t>Le MANIOC:</a:t>
            </a:r>
            <a:r>
              <a:rPr lang="fr">
                <a:highlight>
                  <a:schemeClr val="lt1"/>
                </a:highlight>
              </a:rPr>
              <a:t>(produit séché, amidon, fécule, sirop de glucose...), </a:t>
            </a:r>
            <a:endParaRPr/>
          </a:p>
        </p:txBody>
      </p:sp>
      <p:sp>
        <p:nvSpPr>
          <p:cNvPr id="936" name="Google Shape;936;p49"/>
          <p:cNvSpPr/>
          <p:nvPr/>
        </p:nvSpPr>
        <p:spPr>
          <a:xfrm>
            <a:off x="4101825" y="2180975"/>
            <a:ext cx="663000" cy="9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9"/>
          <p:cNvSpPr/>
          <p:nvPr/>
        </p:nvSpPr>
        <p:spPr>
          <a:xfrm>
            <a:off x="4101825" y="2409575"/>
            <a:ext cx="663000" cy="9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9"/>
          <p:cNvSpPr/>
          <p:nvPr/>
        </p:nvSpPr>
        <p:spPr>
          <a:xfrm>
            <a:off x="4101825" y="2638175"/>
            <a:ext cx="663000" cy="9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9"/>
          <p:cNvSpPr/>
          <p:nvPr/>
        </p:nvSpPr>
        <p:spPr>
          <a:xfrm>
            <a:off x="4101825" y="2866775"/>
            <a:ext cx="663000" cy="9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9"/>
          <p:cNvSpPr/>
          <p:nvPr/>
        </p:nvSpPr>
        <p:spPr>
          <a:xfrm>
            <a:off x="4101825" y="3171575"/>
            <a:ext cx="663000" cy="9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9"/>
          <p:cNvSpPr/>
          <p:nvPr/>
        </p:nvSpPr>
        <p:spPr>
          <a:xfrm>
            <a:off x="4101825" y="3400175"/>
            <a:ext cx="663000" cy="9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9"/>
          <p:cNvSpPr/>
          <p:nvPr/>
        </p:nvSpPr>
        <p:spPr>
          <a:xfrm>
            <a:off x="4101825" y="3628775"/>
            <a:ext cx="663000" cy="9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9"/>
          <p:cNvSpPr/>
          <p:nvPr/>
        </p:nvSpPr>
        <p:spPr>
          <a:xfrm>
            <a:off x="4101825" y="3857375"/>
            <a:ext cx="663000" cy="9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50"/>
          <p:cNvSpPr txBox="1"/>
          <p:nvPr>
            <p:ph type="title"/>
          </p:nvPr>
        </p:nvSpPr>
        <p:spPr>
          <a:xfrm>
            <a:off x="11514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descr="Background pointer shape in timeline graphic" id="949" name="Google Shape;949;p50"/>
          <p:cNvSpPr/>
          <p:nvPr/>
        </p:nvSpPr>
        <p:spPr>
          <a:xfrm>
            <a:off x="745625" y="1636450"/>
            <a:ext cx="4004100" cy="849900"/>
          </a:xfrm>
          <a:prstGeom prst="homePlate">
            <a:avLst>
              <a:gd fmla="val 50000" name="adj"/>
            </a:avLst>
          </a:prstGeom>
          <a:solidFill>
            <a:srgbClr val="2A399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La population </a:t>
            </a:r>
            <a:r>
              <a:rPr lang="fr">
                <a:solidFill>
                  <a:schemeClr val="lt1"/>
                </a:solidFill>
              </a:rPr>
              <a:t>n'arrête</a:t>
            </a:r>
            <a:r>
              <a:rPr lang="fr">
                <a:solidFill>
                  <a:schemeClr val="lt1"/>
                </a:solidFill>
              </a:rPr>
              <a:t> pas </a:t>
            </a:r>
            <a:r>
              <a:rPr lang="fr">
                <a:solidFill>
                  <a:schemeClr val="lt1"/>
                </a:solidFill>
              </a:rPr>
              <a:t>d'augmenter</a:t>
            </a:r>
            <a:r>
              <a:rPr lang="fr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descr="Background pointer shape in timeline graphic" id="950" name="Google Shape;950;p50"/>
          <p:cNvSpPr/>
          <p:nvPr/>
        </p:nvSpPr>
        <p:spPr>
          <a:xfrm>
            <a:off x="745625" y="2554925"/>
            <a:ext cx="6041400" cy="881700"/>
          </a:xfrm>
          <a:prstGeom prst="homePlate">
            <a:avLst>
              <a:gd fmla="val 50000" name="adj"/>
            </a:avLst>
          </a:prstGeom>
          <a:solidFill>
            <a:srgbClr val="307BF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500">
                <a:solidFill>
                  <a:schemeClr val="lt1"/>
                </a:solidFill>
              </a:rPr>
              <a:t>la disponibilité alimentaire  suffit pour alimenter toute la planète 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descr="Background pointer shape in timeline graphic" id="951" name="Google Shape;951;p50"/>
          <p:cNvSpPr/>
          <p:nvPr/>
        </p:nvSpPr>
        <p:spPr>
          <a:xfrm>
            <a:off x="745625" y="3505950"/>
            <a:ext cx="7900800" cy="1598100"/>
          </a:xfrm>
          <a:prstGeom prst="homePlate">
            <a:avLst>
              <a:gd fmla="val 50000" name="adj"/>
            </a:avLst>
          </a:prstGeom>
          <a:solidFill>
            <a:srgbClr val="FFE5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50"/>
          <p:cNvSpPr txBox="1"/>
          <p:nvPr/>
        </p:nvSpPr>
        <p:spPr>
          <a:xfrm>
            <a:off x="885125" y="3505200"/>
            <a:ext cx="77673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fr">
                <a:solidFill>
                  <a:schemeClr val="dk2"/>
                </a:solidFill>
              </a:rPr>
              <a:t>il faut changer de politique </a:t>
            </a:r>
            <a:r>
              <a:rPr lang="fr">
                <a:solidFill>
                  <a:schemeClr val="dk2"/>
                </a:solidFill>
              </a:rPr>
              <a:t>politique de gestion des ressources 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fr">
                <a:solidFill>
                  <a:schemeClr val="dk2"/>
                </a:solidFill>
              </a:rPr>
              <a:t>établir</a:t>
            </a:r>
            <a:r>
              <a:rPr lang="fr">
                <a:solidFill>
                  <a:schemeClr val="dk2"/>
                </a:solidFill>
              </a:rPr>
              <a:t> une égalité économique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fr">
                <a:solidFill>
                  <a:schemeClr val="dk2"/>
                </a:solidFill>
              </a:rPr>
              <a:t>changer de culture de production et de consommation(consommer +</a:t>
            </a:r>
            <a:r>
              <a:rPr lang="fr">
                <a:solidFill>
                  <a:schemeClr val="dk2"/>
                </a:solidFill>
              </a:rPr>
              <a:t>végétaux, produire - d'animaux et utiliser la production agricole pour la nourriture)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fr">
                <a:solidFill>
                  <a:schemeClr val="dk2"/>
                </a:solidFill>
              </a:rPr>
              <a:t>évolution technologique durable et responsable 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6"/>
          <p:cNvSpPr txBox="1"/>
          <p:nvPr/>
        </p:nvSpPr>
        <p:spPr>
          <a:xfrm>
            <a:off x="1125250" y="583925"/>
            <a:ext cx="78255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333333"/>
                </a:solidFill>
              </a:rPr>
              <a:t>Causes de la faim</a:t>
            </a:r>
            <a:endParaRPr b="1" sz="2400">
              <a:solidFill>
                <a:srgbClr val="333333"/>
              </a:solidFill>
            </a:endParaRPr>
          </a:p>
        </p:txBody>
      </p:sp>
      <p:sp>
        <p:nvSpPr>
          <p:cNvPr descr="Background pointer shape in timeline graphic" id="349" name="Google Shape;349;p16"/>
          <p:cNvSpPr/>
          <p:nvPr/>
        </p:nvSpPr>
        <p:spPr>
          <a:xfrm>
            <a:off x="364625" y="1407850"/>
            <a:ext cx="2726700" cy="640200"/>
          </a:xfrm>
          <a:prstGeom prst="homePlate">
            <a:avLst>
              <a:gd fmla="val 50000" name="adj"/>
            </a:avLst>
          </a:prstGeom>
          <a:solidFill>
            <a:srgbClr val="2A399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la pauvreté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descr="Background pointer shape in timeline graphic" id="350" name="Google Shape;350;p16"/>
          <p:cNvSpPr/>
          <p:nvPr/>
        </p:nvSpPr>
        <p:spPr>
          <a:xfrm>
            <a:off x="1125250" y="2196800"/>
            <a:ext cx="3162600" cy="640200"/>
          </a:xfrm>
          <a:prstGeom prst="homePlate">
            <a:avLst>
              <a:gd fmla="val 50000" name="adj"/>
            </a:avLst>
          </a:prstGeom>
          <a:solidFill>
            <a:srgbClr val="FFE5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>
                <a:solidFill>
                  <a:schemeClr val="lt1"/>
                </a:solidFill>
              </a:rPr>
              <a:t>Les </a:t>
            </a:r>
            <a:r>
              <a:rPr lang="fr">
                <a:solidFill>
                  <a:schemeClr val="lt1"/>
                </a:solidFill>
              </a:rPr>
              <a:t>guerres</a:t>
            </a:r>
            <a:r>
              <a:rPr lang="fr">
                <a:solidFill>
                  <a:schemeClr val="lt1"/>
                </a:solidFill>
              </a:rPr>
              <a:t> et </a:t>
            </a:r>
            <a:r>
              <a:rPr lang="fr">
                <a:solidFill>
                  <a:schemeClr val="lt1"/>
                </a:solidFill>
              </a:rPr>
              <a:t>Les conflits:</a:t>
            </a:r>
            <a:endParaRPr/>
          </a:p>
        </p:txBody>
      </p:sp>
      <p:sp>
        <p:nvSpPr>
          <p:cNvPr descr="Background pointer shape in timeline graphic" id="351" name="Google Shape;351;p16"/>
          <p:cNvSpPr/>
          <p:nvPr/>
        </p:nvSpPr>
        <p:spPr>
          <a:xfrm>
            <a:off x="1854475" y="2924763"/>
            <a:ext cx="3000000" cy="648000"/>
          </a:xfrm>
          <a:prstGeom prst="homePlate">
            <a:avLst>
              <a:gd fmla="val 50000" name="adj"/>
            </a:avLst>
          </a:prstGeom>
          <a:solidFill>
            <a:srgbClr val="3C78D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phénomènes climatiques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6"/>
          <p:cNvSpPr txBox="1"/>
          <p:nvPr/>
        </p:nvSpPr>
        <p:spPr>
          <a:xfrm>
            <a:off x="4421025" y="2082338"/>
            <a:ext cx="3000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>
                <a:solidFill>
                  <a:srgbClr val="333333"/>
                </a:solidFill>
              </a:rPr>
              <a:t>qui poussent les habitants à quitter leurs terres et habitations 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353" name="Google Shape;353;p16"/>
          <p:cNvSpPr txBox="1"/>
          <p:nvPr/>
        </p:nvSpPr>
        <p:spPr>
          <a:xfrm>
            <a:off x="5108025" y="2959338"/>
            <a:ext cx="3000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>
                <a:solidFill>
                  <a:srgbClr val="333333"/>
                </a:solidFill>
              </a:rPr>
              <a:t>tel que la </a:t>
            </a:r>
            <a:r>
              <a:rPr lang="fr">
                <a:solidFill>
                  <a:srgbClr val="333333"/>
                </a:solidFill>
              </a:rPr>
              <a:t>hausse</a:t>
            </a:r>
            <a:r>
              <a:rPr lang="fr">
                <a:solidFill>
                  <a:srgbClr val="333333"/>
                </a:solidFill>
              </a:rPr>
              <a:t> des </a:t>
            </a:r>
            <a:r>
              <a:rPr lang="fr">
                <a:solidFill>
                  <a:srgbClr val="333333"/>
                </a:solidFill>
              </a:rPr>
              <a:t>températures</a:t>
            </a:r>
            <a:r>
              <a:rPr lang="fr">
                <a:solidFill>
                  <a:srgbClr val="333333"/>
                </a:solidFill>
              </a:rPr>
              <a:t> </a:t>
            </a:r>
            <a:r>
              <a:rPr lang="fr">
                <a:solidFill>
                  <a:srgbClr val="333333"/>
                </a:solidFill>
              </a:rPr>
              <a:t>la pollution on est une des causes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descr="Background pointer shape in timeline graphic" id="354" name="Google Shape;354;p16"/>
          <p:cNvSpPr/>
          <p:nvPr/>
        </p:nvSpPr>
        <p:spPr>
          <a:xfrm>
            <a:off x="2738675" y="3669400"/>
            <a:ext cx="3867300" cy="640200"/>
          </a:xfrm>
          <a:prstGeom prst="homePlate">
            <a:avLst>
              <a:gd fmla="val 50000" name="adj"/>
            </a:avLst>
          </a:prstGeom>
          <a:solidFill>
            <a:srgbClr val="2A399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>
                <a:solidFill>
                  <a:schemeClr val="lt1"/>
                </a:solidFill>
              </a:rPr>
              <a:t>l</a:t>
            </a:r>
            <a:r>
              <a:rPr lang="fr">
                <a:solidFill>
                  <a:schemeClr val="lt1"/>
                </a:solidFill>
              </a:rPr>
              <a:t>a croissance économique inéquitable </a:t>
            </a:r>
            <a:r>
              <a:rPr lang="fr" sz="1500">
                <a:solidFill>
                  <a:schemeClr val="lt1"/>
                </a:solidFill>
              </a:rPr>
              <a:t> 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355" name="Google Shape;355;p1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descr="Background pointer shape in timeline graphic" id="356" name="Google Shape;356;p16"/>
          <p:cNvSpPr/>
          <p:nvPr/>
        </p:nvSpPr>
        <p:spPr>
          <a:xfrm>
            <a:off x="3565200" y="4406275"/>
            <a:ext cx="5176200" cy="648000"/>
          </a:xfrm>
          <a:prstGeom prst="homePlate">
            <a:avLst>
              <a:gd fmla="val 50000" name="adj"/>
            </a:avLst>
          </a:prstGeom>
          <a:solidFill>
            <a:srgbClr val="FFE5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>
                <a:solidFill>
                  <a:schemeClr val="lt1"/>
                </a:solidFill>
              </a:rPr>
              <a:t>la politique de gestion de ressources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7" name="Google Shape;357;p16"/>
          <p:cNvSpPr txBox="1"/>
          <p:nvPr/>
        </p:nvSpPr>
        <p:spPr>
          <a:xfrm>
            <a:off x="6621000" y="3588550"/>
            <a:ext cx="1942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>
                <a:solidFill>
                  <a:schemeClr val="dk2"/>
                </a:solidFill>
              </a:rPr>
              <a:t>due au changement climatique.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625" y="1383925"/>
            <a:ext cx="7774373" cy="3390899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17"/>
          <p:cNvSpPr/>
          <p:nvPr/>
        </p:nvSpPr>
        <p:spPr>
          <a:xfrm>
            <a:off x="7079100" y="2485000"/>
            <a:ext cx="533100" cy="400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364" name="Google Shape;364;p17"/>
          <p:cNvSpPr/>
          <p:nvPr/>
        </p:nvSpPr>
        <p:spPr>
          <a:xfrm>
            <a:off x="4879950" y="2580300"/>
            <a:ext cx="1236300" cy="1234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7"/>
          <p:cNvSpPr/>
          <p:nvPr/>
        </p:nvSpPr>
        <p:spPr>
          <a:xfrm>
            <a:off x="2874925" y="2580300"/>
            <a:ext cx="254100" cy="285600"/>
          </a:xfrm>
          <a:prstGeom prst="ellipse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7"/>
          <p:cNvSpPr txBox="1"/>
          <p:nvPr>
            <p:ph type="title"/>
          </p:nvPr>
        </p:nvSpPr>
        <p:spPr>
          <a:xfrm>
            <a:off x="1280100" y="731675"/>
            <a:ext cx="70305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>
                <a:latin typeface="Arial"/>
                <a:ea typeface="Arial"/>
                <a:cs typeface="Arial"/>
                <a:sym typeface="Arial"/>
              </a:rPr>
              <a:t>La pauvreté.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990600"/>
            <a:ext cx="6829425" cy="40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18"/>
          <p:cNvSpPr/>
          <p:nvPr/>
        </p:nvSpPr>
        <p:spPr>
          <a:xfrm>
            <a:off x="4050850" y="2214925"/>
            <a:ext cx="1141800" cy="1109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73" name="Google Shape;373;p18"/>
          <p:cNvSpPr txBox="1"/>
          <p:nvPr>
            <p:ph type="title"/>
          </p:nvPr>
        </p:nvSpPr>
        <p:spPr>
          <a:xfrm>
            <a:off x="1291950" y="6747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>
                <a:latin typeface="Arial"/>
                <a:ea typeface="Arial"/>
                <a:cs typeface="Arial"/>
                <a:sym typeface="Arial"/>
              </a:rPr>
              <a:t>Les </a:t>
            </a:r>
            <a:r>
              <a:rPr lang="fr" sz="2000">
                <a:latin typeface="Arial"/>
                <a:ea typeface="Arial"/>
                <a:cs typeface="Arial"/>
                <a:sym typeface="Arial"/>
              </a:rPr>
              <a:t>guerres</a:t>
            </a:r>
            <a:r>
              <a:rPr lang="fr" sz="2000">
                <a:latin typeface="Arial"/>
                <a:ea typeface="Arial"/>
                <a:cs typeface="Arial"/>
                <a:sym typeface="Arial"/>
              </a:rPr>
              <a:t> et les conflits.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9"/>
          <p:cNvSpPr txBox="1"/>
          <p:nvPr>
            <p:ph type="title"/>
          </p:nvPr>
        </p:nvSpPr>
        <p:spPr>
          <a:xfrm>
            <a:off x="1303800" y="6747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Arial"/>
                <a:ea typeface="Arial"/>
                <a:cs typeface="Arial"/>
                <a:sym typeface="Arial"/>
              </a:rPr>
              <a:t> Pays ayant le plus de population en sous nutrition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19"/>
          <p:cNvSpPr/>
          <p:nvPr/>
        </p:nvSpPr>
        <p:spPr>
          <a:xfrm>
            <a:off x="4433900" y="1230250"/>
            <a:ext cx="4342800" cy="530400"/>
          </a:xfrm>
          <a:prstGeom prst="rect">
            <a:avLst/>
          </a:prstGeom>
          <a:solidFill>
            <a:srgbClr val="0944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9"/>
          <p:cNvSpPr txBox="1"/>
          <p:nvPr/>
        </p:nvSpPr>
        <p:spPr>
          <a:xfrm>
            <a:off x="5401496" y="1307775"/>
            <a:ext cx="2721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Pays en sous nutrition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1" name="Google Shape;38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225" y="1394400"/>
            <a:ext cx="2915072" cy="1771549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19"/>
          <p:cNvSpPr/>
          <p:nvPr/>
        </p:nvSpPr>
        <p:spPr>
          <a:xfrm>
            <a:off x="3654710" y="1676912"/>
            <a:ext cx="248700" cy="260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383" name="Google Shape;383;p19"/>
          <p:cNvSpPr/>
          <p:nvPr/>
        </p:nvSpPr>
        <p:spPr>
          <a:xfrm>
            <a:off x="2609475" y="2041874"/>
            <a:ext cx="672000" cy="8220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1921181" y="1967484"/>
            <a:ext cx="118500" cy="185700"/>
          </a:xfrm>
          <a:prstGeom prst="ellipse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5" name="Google Shape;38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3276689"/>
            <a:ext cx="3193064" cy="1771561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19"/>
          <p:cNvSpPr/>
          <p:nvPr/>
        </p:nvSpPr>
        <p:spPr>
          <a:xfrm>
            <a:off x="2537254" y="3697460"/>
            <a:ext cx="570300" cy="598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87" name="Google Shape;38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3900" y="1675531"/>
            <a:ext cx="4342800" cy="3353669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19"/>
          <p:cNvSpPr/>
          <p:nvPr/>
        </p:nvSpPr>
        <p:spPr>
          <a:xfrm>
            <a:off x="4433900" y="1681925"/>
            <a:ext cx="4342800" cy="3269100"/>
          </a:xfrm>
          <a:prstGeom prst="rect">
            <a:avLst/>
          </a:prstGeom>
          <a:noFill/>
          <a:ln cap="flat" cmpd="sng" w="9525">
            <a:solidFill>
              <a:srgbClr val="0944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0"/>
          <p:cNvSpPr txBox="1"/>
          <p:nvPr>
            <p:ph type="title"/>
          </p:nvPr>
        </p:nvSpPr>
        <p:spPr>
          <a:xfrm>
            <a:off x="129195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>
                <a:latin typeface="Montserrat"/>
                <a:ea typeface="Montserrat"/>
                <a:cs typeface="Montserrat"/>
                <a:sym typeface="Montserrat"/>
              </a:rPr>
              <a:t>La croissance économique inéquitable et la politique de gestion des ressources</a:t>
            </a:r>
            <a:endParaRPr sz="3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développement économique</a:t>
            </a:r>
            <a:endParaRPr/>
          </a:p>
        </p:txBody>
      </p:sp>
      <p:pic>
        <p:nvPicPr>
          <p:cNvPr id="399" name="Google Shape;39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773" y="1329325"/>
            <a:ext cx="4875952" cy="3575424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21"/>
          <p:cNvSpPr/>
          <p:nvPr/>
        </p:nvSpPr>
        <p:spPr>
          <a:xfrm>
            <a:off x="3879250" y="1310400"/>
            <a:ext cx="845100" cy="999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1"/>
          <p:cNvSpPr/>
          <p:nvPr/>
        </p:nvSpPr>
        <p:spPr>
          <a:xfrm>
            <a:off x="2088775" y="1184450"/>
            <a:ext cx="1557900" cy="1277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1"/>
          <p:cNvSpPr/>
          <p:nvPr/>
        </p:nvSpPr>
        <p:spPr>
          <a:xfrm>
            <a:off x="6089050" y="3008525"/>
            <a:ext cx="845100" cy="825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